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7" r:id="rId2"/>
    <p:sldId id="356" r:id="rId3"/>
    <p:sldId id="361" r:id="rId4"/>
    <p:sldId id="368" r:id="rId5"/>
    <p:sldId id="375" r:id="rId6"/>
    <p:sldId id="335" r:id="rId7"/>
    <p:sldId id="363" r:id="rId8"/>
    <p:sldId id="365" r:id="rId9"/>
    <p:sldId id="372" r:id="rId10"/>
    <p:sldId id="371" r:id="rId11"/>
    <p:sldId id="370" r:id="rId12"/>
    <p:sldId id="373" r:id="rId13"/>
    <p:sldId id="359" r:id="rId14"/>
  </p:sldIdLst>
  <p:sldSz cx="10080625" cy="7559675"/>
  <p:notesSz cx="6743700" cy="98933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90A"/>
    <a:srgbClr val="2FA8FF"/>
    <a:srgbClr val="FF170A"/>
    <a:srgbClr val="35FF21"/>
    <a:srgbClr val="FFF239"/>
    <a:srgbClr val="FF7A47"/>
    <a:srgbClr val="33CC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99" autoAdjust="0"/>
  </p:normalViewPr>
  <p:slideViewPr>
    <p:cSldViewPr snapToGrid="0">
      <p:cViewPr varScale="1">
        <p:scale>
          <a:sx n="69" d="100"/>
          <a:sy n="69" d="100"/>
        </p:scale>
        <p:origin x="-96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33"/>
        <p:guide pos="187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E3C64FAE-50AA-704C-AC7D-2A50BFDC69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3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8525" y="750888"/>
            <a:ext cx="494506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4688" y="4699000"/>
            <a:ext cx="5394325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16350" y="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39800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9800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9F4ADE5C-DB74-714C-97B5-9B8ADDC7D2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BA83FD-4E43-AF4B-BE4E-3E879770ED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8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196042-9A48-5B4F-93D5-7505F5FB4D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61F663-490C-744D-A784-6E52684307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461A8-BFCA-4141-9B56-CD41BA37E4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C07D44-6761-9149-AB0E-BBAC353B90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987D81-4A34-244D-9823-71D2428EEA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4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B0B48-C066-694F-A048-20B9068467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3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47C560-DC67-8641-B7F1-B5715001F2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4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E3F29-60B1-6345-907F-21DB0C5F9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4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7720FD-BD7E-A04A-B4AB-307CF7CF98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3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76F87F-1359-DC4B-A08D-B2894F0C3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6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BD19BE6-54B2-854D-8ED7-313EC2751C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marL="647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marL="8636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marL="10795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1536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6pPr>
      <a:lvl7pPr marL="19939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7pPr>
      <a:lvl8pPr marL="24511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8pPr>
      <a:lvl9pPr marL="29083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9pPr>
    </p:titleStyle>
    <p:bodyStyle>
      <a:lvl1pPr marL="431800" indent="-32385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0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0"/>
        <a:buChar char="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295400" indent="-2159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0"/>
        <a:buChar char="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727200" indent="-2159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0"/>
        <a:buChar char="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1590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c.ac.uk/iscbulletin/iscl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7225" y="602994"/>
            <a:ext cx="8966994" cy="2638942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Recent Developments in the ISC Location Procedures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1" y="3284882"/>
            <a:ext cx="10080626" cy="3619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István</a:t>
            </a:r>
            <a:r>
              <a:rPr lang="en-US" dirty="0" smtClean="0"/>
              <a:t> </a:t>
            </a:r>
            <a:r>
              <a:rPr lang="en-US" dirty="0" err="1" smtClean="0"/>
              <a:t>Bondár</a:t>
            </a:r>
            <a:r>
              <a:rPr lang="en-US" dirty="0" smtClean="0"/>
              <a:t>, Rosemary Wylie</a:t>
            </a:r>
            <a:r>
              <a:rPr lang="en-US" dirty="0"/>
              <a:t>, Blessing </a:t>
            </a:r>
            <a:r>
              <a:rPr lang="en-US" dirty="0" err="1"/>
              <a:t>Shumba</a:t>
            </a:r>
            <a:r>
              <a:rPr lang="en-US" dirty="0"/>
              <a:t>, Wayne </a:t>
            </a:r>
            <a:r>
              <a:rPr lang="en-US" dirty="0" smtClean="0"/>
              <a:t>Richardson and Dmitry </a:t>
            </a:r>
            <a:r>
              <a:rPr lang="en-US" dirty="0" err="1" smtClean="0"/>
              <a:t>Storchak</a:t>
            </a:r>
            <a:endParaRPr lang="en-US" baseline="30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2400" i="1" dirty="0" smtClean="0"/>
              <a:t>International </a:t>
            </a:r>
            <a:r>
              <a:rPr lang="en-GB" sz="2400" i="1" dirty="0"/>
              <a:t>Seismological </a:t>
            </a:r>
            <a:r>
              <a:rPr lang="en-GB" sz="2400" i="1" dirty="0" smtClean="0"/>
              <a:t>Centre</a:t>
            </a:r>
            <a:endParaRPr lang="en-GB" sz="2400" i="1" dirty="0"/>
          </a:p>
          <a:p>
            <a:pPr marL="457200" indent="-457200" algn="l">
              <a:lnSpc>
                <a:spcPct val="100000"/>
              </a:lnSpc>
              <a:spcAft>
                <a:spcPts val="0"/>
              </a:spcAft>
              <a:buAutoNum type="arabicParenR"/>
            </a:pPr>
            <a:endParaRPr lang="en-US" sz="2000" dirty="0"/>
          </a:p>
          <a:p>
            <a:pPr>
              <a:spcAft>
                <a:spcPts val="661"/>
              </a:spcAft>
            </a:pPr>
            <a:r>
              <a:rPr lang="pt-BR" sz="2200" dirty="0"/>
              <a:t>IASPEI General Assembly </a:t>
            </a:r>
          </a:p>
          <a:p>
            <a:r>
              <a:rPr lang="pt-BR" sz="2200" dirty="0" err="1"/>
              <a:t>Göteborg</a:t>
            </a:r>
            <a:r>
              <a:rPr lang="pt-BR" sz="2200" dirty="0"/>
              <a:t>, July 22-26, 2013</a:t>
            </a:r>
          </a:p>
          <a:p>
            <a:endParaRPr lang="en-GB" sz="2200" dirty="0"/>
          </a:p>
          <a:p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3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CA0119C-B775-D14B-88BD-CC6BAA8D2F79}" type="slidenum">
              <a:rPr lang="en-GB"/>
              <a:pPr/>
              <a:t>10</a:t>
            </a:fld>
            <a:endParaRPr lang="en-GB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>
                <a:solidFill>
                  <a:schemeClr val="accent2"/>
                </a:solidFill>
              </a:rPr>
              <a:t>Rebuilding the ISC Bulletin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773113"/>
            <a:ext cx="9766317" cy="6557994"/>
          </a:xfrm>
        </p:spPr>
        <p:txBody>
          <a:bodyPr/>
          <a:lstStyle/>
          <a:p>
            <a:pPr marL="266700" indent="-180975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Objective</a:t>
            </a:r>
          </a:p>
          <a:p>
            <a:pPr marL="698500" lvl="1" indent="-180975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Provide </a:t>
            </a:r>
            <a:r>
              <a:rPr lang="en-GB" sz="2400" dirty="0">
                <a:solidFill>
                  <a:schemeClr val="tx1"/>
                </a:solidFill>
              </a:rPr>
              <a:t>a homogeneous bulletin of the seismicity of the Earth </a:t>
            </a:r>
          </a:p>
          <a:p>
            <a:pPr marL="266700" indent="-180975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Apply uniform procedures</a:t>
            </a:r>
            <a:endParaRPr lang="en-GB" sz="2800" dirty="0">
              <a:solidFill>
                <a:schemeClr val="tx1"/>
              </a:solidFill>
            </a:endParaRPr>
          </a:p>
          <a:p>
            <a:pPr marL="711200" lvl="1" indent="-1730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Follow IASPEI standards</a:t>
            </a:r>
          </a:p>
          <a:p>
            <a:pPr marL="1168400" lvl="2" indent="-1984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Phase list, magnitudes, event type</a:t>
            </a:r>
            <a:endParaRPr lang="en-GB" sz="2000" dirty="0">
              <a:solidFill>
                <a:schemeClr val="tx1"/>
              </a:solidFill>
            </a:endParaRPr>
          </a:p>
          <a:p>
            <a:pPr marL="271463" indent="-165100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Introduce data sets that were not processed at the </a:t>
            </a:r>
            <a:r>
              <a:rPr lang="en-GB" sz="2800" dirty="0" smtClean="0">
                <a:solidFill>
                  <a:schemeClr val="tx1"/>
                </a:solidFill>
              </a:rPr>
              <a:t>time</a:t>
            </a:r>
          </a:p>
          <a:p>
            <a:pPr marL="703263" lvl="1" indent="-165100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Historical, pre-1964 data sets</a:t>
            </a:r>
            <a:endParaRPr lang="en-GB" sz="2400" dirty="0">
              <a:solidFill>
                <a:schemeClr val="tx1"/>
              </a:solidFill>
            </a:endParaRPr>
          </a:p>
          <a:p>
            <a:pPr marL="1168400" lvl="2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  <a:tabLst>
                <a:tab pos="9826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Scanned ISS bulletins (1918-1964)</a:t>
            </a:r>
          </a:p>
          <a:p>
            <a:pPr marL="1168400" lvl="2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  <a:tabLst>
                <a:tab pos="9826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Recently acquired historical network bulletins (JMA, WEL)</a:t>
            </a:r>
          </a:p>
          <a:p>
            <a:pPr marL="1168400" lvl="2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  <a:tabLst>
                <a:tab pos="982663" algn="l"/>
              </a:tabLst>
            </a:pPr>
            <a:r>
              <a:rPr lang="en-GB" sz="2000" dirty="0" smtClean="0">
                <a:solidFill>
                  <a:schemeClr val="tx1"/>
                </a:solidFill>
              </a:rPr>
              <a:t>Manual data entry from original station reports</a:t>
            </a:r>
            <a:endParaRPr lang="en-GB" sz="2000" dirty="0">
              <a:solidFill>
                <a:schemeClr val="tx1"/>
              </a:solidFill>
            </a:endParaRPr>
          </a:p>
          <a:p>
            <a:pPr marL="711200" lvl="1" indent="-1730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Fill data gaps</a:t>
            </a:r>
            <a:endParaRPr lang="en-GB" sz="2400" dirty="0">
              <a:solidFill>
                <a:schemeClr val="tx1"/>
              </a:solidFill>
            </a:endParaRPr>
          </a:p>
          <a:p>
            <a:pPr marL="1168400" lvl="2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Data </a:t>
            </a:r>
            <a:r>
              <a:rPr lang="en-GB" sz="2000" dirty="0">
                <a:solidFill>
                  <a:schemeClr val="tx1"/>
                </a:solidFill>
              </a:rPr>
              <a:t>from permanent and temporary networks</a:t>
            </a:r>
          </a:p>
          <a:p>
            <a:pPr marL="1524000" lvl="3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GSRAS, AWE, JEN, CLL, GSETT-2, MCO, TAP, EUROP, IASPBS, EAF, </a:t>
            </a:r>
            <a:r>
              <a:rPr lang="en-GB" sz="1800" dirty="0" err="1" smtClean="0">
                <a:solidFill>
                  <a:schemeClr val="tx1"/>
                </a:solidFill>
              </a:rPr>
              <a:t>etc</a:t>
            </a:r>
            <a:endParaRPr lang="en-GB" sz="1800" dirty="0" smtClean="0">
              <a:solidFill>
                <a:schemeClr val="tx1"/>
              </a:solidFill>
            </a:endParaRPr>
          </a:p>
          <a:p>
            <a:pPr marL="711200" lvl="1" indent="-169863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Other </a:t>
            </a:r>
            <a:r>
              <a:rPr lang="en-GB" sz="2400" dirty="0">
                <a:solidFill>
                  <a:schemeClr val="tx1"/>
                </a:solidFill>
              </a:rPr>
              <a:t>types of data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1168400" lvl="2" indent="-185738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focal </a:t>
            </a:r>
            <a:r>
              <a:rPr lang="en-GB" sz="2000" dirty="0">
                <a:solidFill>
                  <a:schemeClr val="tx1"/>
                </a:solidFill>
              </a:rPr>
              <a:t>mechanisms, </a:t>
            </a:r>
            <a:r>
              <a:rPr lang="en-GB" sz="2000" dirty="0" smtClean="0">
                <a:solidFill>
                  <a:schemeClr val="tx1"/>
                </a:solidFill>
              </a:rPr>
              <a:t>fault planes, damage </a:t>
            </a:r>
            <a:r>
              <a:rPr lang="en-GB" sz="2000" dirty="0">
                <a:solidFill>
                  <a:schemeClr val="tx1"/>
                </a:solidFill>
              </a:rPr>
              <a:t>reports, </a:t>
            </a:r>
            <a:r>
              <a:rPr lang="en-GB" sz="2000" dirty="0" smtClean="0">
                <a:solidFill>
                  <a:schemeClr val="tx1"/>
                </a:solidFill>
              </a:rPr>
              <a:t>bibliography, </a:t>
            </a:r>
            <a:r>
              <a:rPr lang="en-GB" sz="2000" dirty="0" err="1" smtClean="0">
                <a:solidFill>
                  <a:schemeClr val="tx1"/>
                </a:solidFill>
              </a:rPr>
              <a:t>etc</a:t>
            </a:r>
            <a:endParaRPr lang="en-GB" sz="2000" dirty="0">
              <a:solidFill>
                <a:schemeClr val="tx1"/>
              </a:solidFill>
            </a:endParaRPr>
          </a:p>
          <a:p>
            <a:pPr marL="271463" indent="-165100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Quality control</a:t>
            </a:r>
          </a:p>
          <a:p>
            <a:pPr marL="711200" lvl="1" indent="-169863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Correct </a:t>
            </a:r>
            <a:r>
              <a:rPr lang="en-GB" sz="2400" dirty="0">
                <a:solidFill>
                  <a:schemeClr val="tx1"/>
                </a:solidFill>
              </a:rPr>
              <a:t>known inconsistencies, rectify </a:t>
            </a:r>
            <a:r>
              <a:rPr lang="en-GB" sz="2400" dirty="0" smtClean="0">
                <a:solidFill>
                  <a:schemeClr val="tx1"/>
                </a:solidFill>
              </a:rPr>
              <a:t>blunders</a:t>
            </a:r>
          </a:p>
          <a:p>
            <a:pPr marL="1143000" lvl="2" indent="-169863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Date and time errors, amplitudes, event type, bogus events, </a:t>
            </a:r>
            <a:r>
              <a:rPr lang="en-GB" sz="2000" dirty="0" err="1" smtClean="0">
                <a:solidFill>
                  <a:schemeClr val="tx1"/>
                </a:solidFill>
              </a:rPr>
              <a:t>etc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8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374637E-AAC5-2346-8CDE-E3FA3C787F07}" type="slidenum">
              <a:rPr lang="en-GB"/>
              <a:pPr/>
              <a:t>11</a:t>
            </a:fld>
            <a:endParaRPr lang="en-GB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>
                <a:solidFill>
                  <a:schemeClr val="accent2"/>
                </a:solidFill>
              </a:rPr>
              <a:t>Conclusions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773113"/>
            <a:ext cx="9755188" cy="6442075"/>
          </a:xfrm>
        </p:spPr>
        <p:txBody>
          <a:bodyPr/>
          <a:lstStyle/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The new ISC locator</a:t>
            </a:r>
          </a:p>
          <a:p>
            <a:pPr marL="711200" lvl="1" indent="-169863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Operational since January 2011 (events since </a:t>
            </a:r>
            <a:r>
              <a:rPr lang="en-GB" dirty="0" smtClean="0">
                <a:solidFill>
                  <a:schemeClr val="tx1"/>
                </a:solidFill>
              </a:rPr>
              <a:t>2009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marL="711200" lvl="1" indent="-169863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Provides improved hypocentre estimates </a:t>
            </a:r>
          </a:p>
          <a:p>
            <a:pPr marL="711200" lvl="1" indent="-169863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Reduced analyst workload and increased productivity</a:t>
            </a:r>
          </a:p>
          <a:p>
            <a:pPr marL="265113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RSTT evaluation</a:t>
            </a:r>
          </a:p>
          <a:p>
            <a:pPr marL="696913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Pn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Sn</a:t>
            </a:r>
            <a:r>
              <a:rPr lang="en-GB" dirty="0">
                <a:solidFill>
                  <a:schemeClr val="tx1"/>
                </a:solidFill>
              </a:rPr>
              <a:t> predictions p</a:t>
            </a:r>
            <a:r>
              <a:rPr lang="en-GB" dirty="0" smtClean="0">
                <a:solidFill>
                  <a:schemeClr val="tx1"/>
                </a:solidFill>
              </a:rPr>
              <a:t>rovide </a:t>
            </a:r>
            <a:r>
              <a:rPr lang="en-GB" dirty="0">
                <a:solidFill>
                  <a:schemeClr val="tx1"/>
                </a:solidFill>
              </a:rPr>
              <a:t>location improvements</a:t>
            </a:r>
          </a:p>
          <a:p>
            <a:pPr marL="696913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Improvements diminish when </a:t>
            </a:r>
            <a:r>
              <a:rPr lang="en-GB" dirty="0" err="1" smtClean="0">
                <a:solidFill>
                  <a:schemeClr val="tx1"/>
                </a:solidFill>
              </a:rPr>
              <a:t>Pg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 err="1" smtClean="0">
                <a:solidFill>
                  <a:schemeClr val="tx1"/>
                </a:solidFill>
              </a:rPr>
              <a:t>Lg</a:t>
            </a:r>
            <a:r>
              <a:rPr lang="en-GB" dirty="0" smtClean="0">
                <a:solidFill>
                  <a:schemeClr val="tx1"/>
                </a:solidFill>
              </a:rPr>
              <a:t> are used</a:t>
            </a:r>
          </a:p>
          <a:p>
            <a:pPr marL="696913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Mixing </a:t>
            </a:r>
            <a:r>
              <a:rPr lang="en-GB" dirty="0">
                <a:solidFill>
                  <a:schemeClr val="tx1"/>
                </a:solidFill>
              </a:rPr>
              <a:t>regional RSTT and </a:t>
            </a:r>
            <a:r>
              <a:rPr lang="en-GB" dirty="0" err="1">
                <a:solidFill>
                  <a:schemeClr val="tx1"/>
                </a:solidFill>
              </a:rPr>
              <a:t>teleseismic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i="1" dirty="0">
                <a:solidFill>
                  <a:schemeClr val="tx1"/>
                </a:solidFill>
              </a:rPr>
              <a:t>ak135</a:t>
            </a:r>
            <a:r>
              <a:rPr lang="en-GB" dirty="0">
                <a:solidFill>
                  <a:schemeClr val="tx1"/>
                </a:solidFill>
              </a:rPr>
              <a:t> TT predictions does not introduce baseline differences</a:t>
            </a:r>
          </a:p>
          <a:p>
            <a:pPr marL="263525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The ISC locator is available for download at the ISC website</a:t>
            </a:r>
          </a:p>
          <a:p>
            <a:pPr marL="263525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sz="3200" dirty="0" smtClean="0">
                <a:solidFill>
                  <a:schemeClr val="tx1"/>
                </a:solidFill>
              </a:rPr>
              <a:t>ISC Bulletin </a:t>
            </a:r>
            <a:r>
              <a:rPr lang="en-GB" sz="3200" dirty="0" smtClean="0">
                <a:solidFill>
                  <a:schemeClr val="tx1"/>
                </a:solidFill>
              </a:rPr>
              <a:t>rebuild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695325" lvl="2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Current focus is on the collection of new/old data sets</a:t>
            </a:r>
          </a:p>
          <a:p>
            <a:pPr marL="695325" lvl="2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Will provide a homogeneous, high-quality bulletin </a:t>
            </a:r>
          </a:p>
        </p:txBody>
      </p:sp>
    </p:spTree>
    <p:extLst>
      <p:ext uri="{BB962C8B-B14F-4D97-AF65-F5344CB8AC3E}">
        <p14:creationId xmlns:p14="http://schemas.microsoft.com/office/powerpoint/2010/main" val="78464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CA0119C-B775-D14B-88BD-CC6BAA8D2F79}" type="slidenum">
              <a:rPr lang="en-GB"/>
              <a:pPr/>
              <a:t>12</a:t>
            </a:fld>
            <a:endParaRPr lang="en-GB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1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08E1DDB-3D89-DB42-9D2D-F085EB4308B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ISC analyst review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1212690"/>
            <a:ext cx="9755188" cy="5810616"/>
          </a:xfrm>
        </p:spPr>
        <p:txBody>
          <a:bodyPr/>
          <a:lstStyle/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ISC review is typically 2 years behind real time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ISC Reviewed Bulletin is produced monthly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About 20% (3,500-5,000 per month) of events in the ISC Bulletin are reviewed by ISC analysts</a:t>
            </a:r>
            <a:endParaRPr lang="en-GB" dirty="0">
              <a:solidFill>
                <a:schemeClr val="tx1"/>
              </a:solidFill>
            </a:endParaRP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An event is selected for review if</a:t>
            </a:r>
            <a:endParaRPr lang="en-GB" dirty="0">
              <a:solidFill>
                <a:schemeClr val="tx1"/>
              </a:solidFill>
            </a:endParaRP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magnitude is larger than 3.5, or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Several agencies provided genuine phase picks, or 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It is reported in the IDC REB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 relocated events are reviewed 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But not all reviewed events are relocated (e.g. small REB events)</a:t>
            </a:r>
          </a:p>
        </p:txBody>
      </p:sp>
    </p:spTree>
    <p:extLst>
      <p:ext uri="{BB962C8B-B14F-4D97-AF65-F5344CB8AC3E}">
        <p14:creationId xmlns:p14="http://schemas.microsoft.com/office/powerpoint/2010/main" val="294510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08E1DDB-3D89-DB42-9D2D-F085EB4308B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The New ISC Locator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971550"/>
            <a:ext cx="9755188" cy="6150058"/>
          </a:xfrm>
        </p:spPr>
        <p:txBody>
          <a:bodyPr/>
          <a:lstStyle/>
          <a:p>
            <a:pPr marL="373063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ISC </a:t>
            </a:r>
            <a:r>
              <a:rPr lang="en-GB" dirty="0">
                <a:solidFill>
                  <a:schemeClr val="tx1"/>
                </a:solidFill>
              </a:rPr>
              <a:t>Bulletin </a:t>
            </a:r>
            <a:r>
              <a:rPr lang="en-GB" dirty="0" smtClean="0">
                <a:solidFill>
                  <a:schemeClr val="tx1"/>
                </a:solidFill>
              </a:rPr>
              <a:t>has been produced using the </a:t>
            </a:r>
            <a:r>
              <a:rPr lang="en-GB" dirty="0">
                <a:solidFill>
                  <a:schemeClr val="tx1"/>
                </a:solidFill>
              </a:rPr>
              <a:t>new locator since </a:t>
            </a:r>
            <a:r>
              <a:rPr lang="en-GB" dirty="0" smtClean="0">
                <a:solidFill>
                  <a:schemeClr val="tx1"/>
                </a:solidFill>
              </a:rPr>
              <a:t>2011 (events since January, 2009)</a:t>
            </a:r>
            <a:endParaRPr lang="en-GB" dirty="0">
              <a:solidFill>
                <a:schemeClr val="tx1"/>
              </a:solidFill>
            </a:endParaRPr>
          </a:p>
          <a:p>
            <a:pPr marL="373063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Fast </a:t>
            </a:r>
            <a:r>
              <a:rPr lang="en-GB" dirty="0">
                <a:solidFill>
                  <a:schemeClr val="tx1"/>
                </a:solidFill>
              </a:rPr>
              <a:t>version </a:t>
            </a:r>
            <a:r>
              <a:rPr lang="en-GB" dirty="0" smtClean="0">
                <a:solidFill>
                  <a:schemeClr val="tx1"/>
                </a:solidFill>
              </a:rPr>
              <a:t>operational </a:t>
            </a:r>
            <a:r>
              <a:rPr lang="en-GB" dirty="0">
                <a:solidFill>
                  <a:schemeClr val="tx1"/>
                </a:solidFill>
              </a:rPr>
              <a:t>since February 2012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Slow matrix inversion </a:t>
            </a:r>
            <a:r>
              <a:rPr lang="en-GB" dirty="0" smtClean="0">
                <a:solidFill>
                  <a:schemeClr val="tx1"/>
                </a:solidFill>
              </a:rPr>
              <a:t>speeded </a:t>
            </a:r>
            <a:r>
              <a:rPr lang="en-GB" dirty="0">
                <a:solidFill>
                  <a:schemeClr val="tx1"/>
                </a:solidFill>
              </a:rPr>
              <a:t>up by </a:t>
            </a:r>
            <a:r>
              <a:rPr lang="en-GB" dirty="0" err="1" smtClean="0">
                <a:solidFill>
                  <a:schemeClr val="tx1"/>
                </a:solidFill>
              </a:rPr>
              <a:t>Lapack</a:t>
            </a:r>
            <a:r>
              <a:rPr lang="en-GB" dirty="0" smtClean="0">
                <a:solidFill>
                  <a:schemeClr val="tx1"/>
                </a:solidFill>
              </a:rPr>
              <a:t> routines</a:t>
            </a:r>
            <a:endParaRPr lang="en-GB" dirty="0">
              <a:solidFill>
                <a:schemeClr val="tx1"/>
              </a:solidFill>
            </a:endParaRP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An event with 4,000 phases took about 40 minutes to locate, now it takes about two minutes</a:t>
            </a:r>
          </a:p>
          <a:p>
            <a:pPr marL="373063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Multicore technology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Parallelised version runs on Mac OS X using GCD</a:t>
            </a:r>
          </a:p>
          <a:p>
            <a:pPr marL="373063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Available </a:t>
            </a:r>
            <a:r>
              <a:rPr lang="en-GB" dirty="0">
                <a:solidFill>
                  <a:schemeClr val="tx1"/>
                </a:solidFill>
              </a:rPr>
              <a:t>for download at the ISC </a:t>
            </a:r>
            <a:r>
              <a:rPr lang="en-GB" dirty="0" smtClean="0">
                <a:solidFill>
                  <a:schemeClr val="tx1"/>
                </a:solidFill>
              </a:rPr>
              <a:t>website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2"/>
              </a:rPr>
              <a:t>www.isc.ac.uk</a:t>
            </a:r>
            <a:r>
              <a:rPr lang="en-GB" dirty="0">
                <a:solidFill>
                  <a:schemeClr val="tx1"/>
                </a:solidFill>
                <a:hlinkClick r:id="rId2"/>
              </a:rPr>
              <a:t>/iscbulletin/iscloc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192 downloads so </a:t>
            </a:r>
            <a:r>
              <a:rPr lang="en-GB" dirty="0" smtClean="0">
                <a:solidFill>
                  <a:schemeClr val="tx1"/>
                </a:solidFill>
              </a:rPr>
              <a:t>far</a:t>
            </a:r>
          </a:p>
          <a:p>
            <a:pPr marL="804863" lvl="1" indent="-266700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Current version is 2.2.3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60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5C7A869-C21E-EE4A-9C3E-EAA5C40B778D}" type="slidenum">
              <a:rPr lang="en-GB"/>
              <a:pPr/>
              <a:t>3</a:t>
            </a:fld>
            <a:endParaRPr lang="en-GB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The ISC Locator in a Nutshell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452" y="958850"/>
            <a:ext cx="9820303" cy="6416675"/>
          </a:xfrm>
        </p:spPr>
        <p:txBody>
          <a:bodyPr/>
          <a:lstStyle/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Uses </a:t>
            </a:r>
            <a:r>
              <a:rPr lang="en-GB" dirty="0" smtClean="0">
                <a:solidFill>
                  <a:schemeClr val="tx1"/>
                </a:solidFill>
              </a:rPr>
              <a:t>most </a:t>
            </a:r>
            <a:r>
              <a:rPr lang="en-GB" i="1" dirty="0" smtClean="0">
                <a:solidFill>
                  <a:schemeClr val="tx1"/>
                </a:solidFill>
              </a:rPr>
              <a:t>ak135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(Kennett </a:t>
            </a:r>
            <a:r>
              <a:rPr lang="en-GB" i="1" dirty="0">
                <a:solidFill>
                  <a:schemeClr val="tx1"/>
                </a:solidFill>
              </a:rPr>
              <a:t>et </a:t>
            </a:r>
            <a:r>
              <a:rPr lang="en-GB" i="1" dirty="0" smtClean="0">
                <a:solidFill>
                  <a:schemeClr val="tx1"/>
                </a:solidFill>
              </a:rPr>
              <a:t>al.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>
                <a:solidFill>
                  <a:schemeClr val="tx1"/>
                </a:solidFill>
              </a:rPr>
              <a:t>1995) </a:t>
            </a:r>
            <a:r>
              <a:rPr lang="en-GB" dirty="0" smtClean="0">
                <a:solidFill>
                  <a:schemeClr val="tx1"/>
                </a:solidFill>
              </a:rPr>
              <a:t>phases </a:t>
            </a:r>
            <a:r>
              <a:rPr lang="en-GB" dirty="0">
                <a:solidFill>
                  <a:schemeClr val="tx1"/>
                </a:solidFill>
              </a:rPr>
              <a:t>in location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Accounts </a:t>
            </a:r>
            <a:r>
              <a:rPr lang="en-GB" dirty="0">
                <a:solidFill>
                  <a:schemeClr val="tx1"/>
                </a:solidFill>
              </a:rPr>
              <a:t>for correlated travel-time prediction errors 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I</a:t>
            </a:r>
            <a:r>
              <a:rPr lang="en-GB" dirty="0" smtClean="0">
                <a:solidFill>
                  <a:schemeClr val="tx1"/>
                </a:solidFill>
              </a:rPr>
              <a:t>nitial </a:t>
            </a:r>
            <a:r>
              <a:rPr lang="en-GB" dirty="0">
                <a:solidFill>
                  <a:schemeClr val="tx1"/>
                </a:solidFill>
              </a:rPr>
              <a:t>guess </a:t>
            </a:r>
            <a:r>
              <a:rPr lang="en-GB" dirty="0" smtClean="0">
                <a:solidFill>
                  <a:schemeClr val="tx1"/>
                </a:solidFill>
              </a:rPr>
              <a:t>from Neighbourhood </a:t>
            </a:r>
            <a:r>
              <a:rPr lang="en-GB" dirty="0">
                <a:solidFill>
                  <a:schemeClr val="tx1"/>
                </a:solidFill>
              </a:rPr>
              <a:t>Algorithm search (</a:t>
            </a:r>
            <a:r>
              <a:rPr lang="en-GB" dirty="0" err="1">
                <a:solidFill>
                  <a:schemeClr val="tx1"/>
                </a:solidFill>
              </a:rPr>
              <a:t>Sambridge</a:t>
            </a:r>
            <a:r>
              <a:rPr lang="en-GB" dirty="0">
                <a:solidFill>
                  <a:schemeClr val="tx1"/>
                </a:solidFill>
              </a:rPr>
              <a:t> and Kennett, 2001)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err="1">
                <a:solidFill>
                  <a:schemeClr val="tx1"/>
                </a:solidFill>
              </a:rPr>
              <a:t>L</a:t>
            </a:r>
            <a:r>
              <a:rPr lang="en-GB" dirty="0" err="1" smtClean="0">
                <a:solidFill>
                  <a:schemeClr val="tx1"/>
                </a:solidFill>
              </a:rPr>
              <a:t>inearised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inversion using </a:t>
            </a:r>
            <a:r>
              <a:rPr lang="en-GB" i="1" dirty="0">
                <a:solidFill>
                  <a:schemeClr val="tx1"/>
                </a:solidFill>
              </a:rPr>
              <a:t>a priori</a:t>
            </a:r>
            <a:r>
              <a:rPr lang="en-GB" dirty="0">
                <a:solidFill>
                  <a:schemeClr val="tx1"/>
                </a:solidFill>
              </a:rPr>
              <a:t> estimate of data covariance matrix (</a:t>
            </a:r>
            <a:r>
              <a:rPr lang="en-GB" dirty="0" err="1">
                <a:solidFill>
                  <a:schemeClr val="tx1"/>
                </a:solidFill>
              </a:rPr>
              <a:t>Bondár</a:t>
            </a:r>
            <a:r>
              <a:rPr lang="en-GB" dirty="0">
                <a:solidFill>
                  <a:schemeClr val="tx1"/>
                </a:solidFill>
              </a:rPr>
              <a:t> and McLaughlin, 2009)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Attempts free-depth solution only if there is depth resolution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Default depth is derived from historical seismicity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Independent depth estimate from depth</a:t>
            </a:r>
            <a:r>
              <a:rPr lang="en-GB" dirty="0">
                <a:solidFill>
                  <a:schemeClr val="tx1"/>
                </a:solidFill>
              </a:rPr>
              <a:t>-phase stacking (Murphy and Barker, </a:t>
            </a:r>
            <a:r>
              <a:rPr lang="en-GB" dirty="0" smtClean="0">
                <a:solidFill>
                  <a:schemeClr val="tx1"/>
                </a:solidFill>
              </a:rPr>
              <a:t>2006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Robust magnitude </a:t>
            </a:r>
            <a:r>
              <a:rPr lang="en-GB" dirty="0">
                <a:solidFill>
                  <a:schemeClr val="tx1"/>
                </a:solidFill>
              </a:rPr>
              <a:t>estimates with uncertainties </a:t>
            </a:r>
          </a:p>
        </p:txBody>
      </p:sp>
    </p:spTree>
    <p:extLst>
      <p:ext uri="{BB962C8B-B14F-4D97-AF65-F5344CB8AC3E}">
        <p14:creationId xmlns:p14="http://schemas.microsoft.com/office/powerpoint/2010/main" val="23992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Reduced Analyst </a:t>
            </a:r>
            <a:r>
              <a:rPr lang="en-GB" sz="4000" dirty="0">
                <a:solidFill>
                  <a:schemeClr val="accent2"/>
                </a:solidFill>
              </a:rPr>
              <a:t>W</a:t>
            </a:r>
            <a:r>
              <a:rPr lang="en-GB" sz="4000" dirty="0" smtClean="0">
                <a:solidFill>
                  <a:schemeClr val="accent2"/>
                </a:solidFill>
              </a:rPr>
              <a:t>orkload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898856"/>
            <a:ext cx="9768761" cy="6239902"/>
          </a:xfrm>
        </p:spPr>
        <p:txBody>
          <a:bodyPr/>
          <a:lstStyle/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new locator provides better hypocentre estimates for the ISC review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Only 6% of the events undergo major changes</a:t>
            </a:r>
          </a:p>
          <a:p>
            <a:pPr marL="1130300" lvl="2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Split/merge events, or change a large number of phases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40% of the events are accepted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54% of the events undergo minor changes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Better depth estimates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Depth is fixed by the editors for 10% of the events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vast majority of phases are correctly identified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1% of the phases are changed</a:t>
            </a:r>
          </a:p>
          <a:p>
            <a:pPr marL="1130300" lvl="2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Associate/disassociate phases</a:t>
            </a:r>
          </a:p>
          <a:p>
            <a:pPr marL="1130300" lvl="2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Rename phases</a:t>
            </a:r>
          </a:p>
          <a:p>
            <a:pPr marL="266700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Amplitudes and magnitudes</a:t>
            </a:r>
          </a:p>
          <a:p>
            <a:pPr marL="698500" lvl="1" indent="-180975">
              <a:lnSpc>
                <a:spcPct val="100000"/>
              </a:lnSpc>
              <a:spcAft>
                <a:spcPts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Outliers automatically removed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Picture 1" descr="review.png" title="ISC review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2" t="3405" r="11738" b="10969"/>
          <a:stretch/>
        </p:blipFill>
        <p:spPr>
          <a:xfrm>
            <a:off x="5838769" y="4903745"/>
            <a:ext cx="3960000" cy="264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5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Tohoku, March – May, 2011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6271" y="1519599"/>
            <a:ext cx="9649810" cy="4680001"/>
            <a:chOff x="246271" y="1011669"/>
            <a:chExt cx="9649810" cy="4680001"/>
          </a:xfrm>
        </p:grpSpPr>
        <p:pic>
          <p:nvPicPr>
            <p:cNvPr id="2" name="Picture 1" descr="Tohokucross_before_auto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271" y="1011669"/>
              <a:ext cx="6380316" cy="4680000"/>
            </a:xfrm>
            <a:prstGeom prst="rect">
              <a:avLst/>
            </a:prstGeom>
          </p:spPr>
        </p:pic>
        <p:pic>
          <p:nvPicPr>
            <p:cNvPr id="3" name="Picture 2" descr="Tohokucross_review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4811" y="1011670"/>
              <a:ext cx="3161270" cy="4680000"/>
            </a:xfrm>
            <a:prstGeom prst="rect">
              <a:avLst/>
            </a:prstGeom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97966" y="6277685"/>
            <a:ext cx="9709438" cy="113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Events are better clustered</a:t>
            </a:r>
          </a:p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Better resolution in depth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29768" y="910591"/>
            <a:ext cx="2748109" cy="61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12700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dirty="0" smtClean="0">
                <a:solidFill>
                  <a:schemeClr val="tx1"/>
                </a:solidFill>
              </a:rPr>
              <a:t>ISC relocation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393919" y="910613"/>
            <a:ext cx="2070831" cy="61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12700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dirty="0" smtClean="0">
                <a:solidFill>
                  <a:schemeClr val="tx1"/>
                </a:solidFill>
              </a:rPr>
              <a:t>ISC review</a:t>
            </a:r>
          </a:p>
        </p:txBody>
      </p:sp>
    </p:spTree>
    <p:extLst>
      <p:ext uri="{BB962C8B-B14F-4D97-AF65-F5344CB8AC3E}">
        <p14:creationId xmlns:p14="http://schemas.microsoft.com/office/powerpoint/2010/main" val="170171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6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 Regional Seismic Travel-Times (RSTT)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898" y="937937"/>
            <a:ext cx="9709438" cy="6179598"/>
          </a:xfrm>
        </p:spPr>
        <p:txBody>
          <a:bodyPr/>
          <a:lstStyle/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RSTT rapid </a:t>
            </a:r>
            <a:r>
              <a:rPr lang="en-GB" dirty="0" smtClean="0">
                <a:solidFill>
                  <a:schemeClr val="tx1"/>
                </a:solidFill>
              </a:rPr>
              <a:t>ray-tracing </a:t>
            </a:r>
            <a:r>
              <a:rPr lang="en-GB" dirty="0" smtClean="0">
                <a:solidFill>
                  <a:schemeClr val="tx1"/>
                </a:solidFill>
              </a:rPr>
              <a:t>capabilities allow the use of realistic 3D models in routine operations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RSTT package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Developed by DoE labs LLNL, LANL and Sandia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Global 3D upper mantle velocity model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Crust: unified model in Eurasia, Crust2.0 elsewhere</a:t>
            </a:r>
            <a:endParaRPr lang="en-GB" dirty="0">
              <a:solidFill>
                <a:schemeClr val="tx1"/>
              </a:solidFill>
            </a:endParaRP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Travel-time prediction utilities for regional (</a:t>
            </a:r>
            <a:r>
              <a:rPr lang="en-GB" dirty="0" err="1" smtClean="0">
                <a:solidFill>
                  <a:schemeClr val="tx1"/>
                </a:solidFill>
              </a:rPr>
              <a:t>Pn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 err="1" smtClean="0">
                <a:solidFill>
                  <a:schemeClr val="tx1"/>
                </a:solidFill>
              </a:rPr>
              <a:t>Sn</a:t>
            </a:r>
            <a:r>
              <a:rPr lang="en-GB" dirty="0" smtClean="0">
                <a:solidFill>
                  <a:schemeClr val="tx1"/>
                </a:solidFill>
              </a:rPr>
              <a:t>) and first-arriving crustal (</a:t>
            </a:r>
            <a:r>
              <a:rPr lang="en-GB" dirty="0" err="1" smtClean="0">
                <a:solidFill>
                  <a:schemeClr val="tx1"/>
                </a:solidFill>
              </a:rPr>
              <a:t>Pg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 err="1" smtClean="0">
                <a:solidFill>
                  <a:schemeClr val="tx1"/>
                </a:solidFill>
              </a:rPr>
              <a:t>Lg</a:t>
            </a:r>
            <a:r>
              <a:rPr lang="en-GB" dirty="0" smtClean="0">
                <a:solidFill>
                  <a:schemeClr val="tx1"/>
                </a:solidFill>
              </a:rPr>
              <a:t>) phases 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RSTT</a:t>
            </a:r>
            <a:r>
              <a:rPr lang="en-GB" dirty="0">
                <a:solidFill>
                  <a:schemeClr val="tx1"/>
                </a:solidFill>
              </a:rPr>
              <a:t>-enabled version of the ISC </a:t>
            </a:r>
            <a:r>
              <a:rPr lang="en-GB" dirty="0" smtClean="0">
                <a:solidFill>
                  <a:schemeClr val="tx1"/>
                </a:solidFill>
              </a:rPr>
              <a:t>locator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Developed to test and evaluate RSTT performance</a:t>
            </a:r>
            <a:endParaRPr lang="en-GB" dirty="0">
              <a:solidFill>
                <a:schemeClr val="tx1"/>
              </a:solidFill>
            </a:endParaRP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</a:rPr>
              <a:t>Uses </a:t>
            </a:r>
            <a:r>
              <a:rPr lang="en-GB" dirty="0" err="1">
                <a:solidFill>
                  <a:schemeClr val="tx1"/>
                </a:solidFill>
              </a:rPr>
              <a:t>Pn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Sn</a:t>
            </a:r>
            <a:r>
              <a:rPr lang="en-GB" dirty="0">
                <a:solidFill>
                  <a:schemeClr val="tx1"/>
                </a:solidFill>
              </a:rPr>
              <a:t> and optionally </a:t>
            </a:r>
            <a:r>
              <a:rPr lang="en-GB" dirty="0" err="1">
                <a:solidFill>
                  <a:schemeClr val="tx1"/>
                </a:solidFill>
              </a:rPr>
              <a:t>Pg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Lg</a:t>
            </a:r>
            <a:r>
              <a:rPr lang="en-GB" dirty="0">
                <a:solidFill>
                  <a:schemeClr val="tx1"/>
                </a:solidFill>
              </a:rPr>
              <a:t> (</a:t>
            </a:r>
            <a:r>
              <a:rPr lang="en-GB" dirty="0" err="1">
                <a:solidFill>
                  <a:schemeClr val="tx1"/>
                </a:solidFill>
              </a:rPr>
              <a:t>Pb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Sb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Sg</a:t>
            </a:r>
            <a:r>
              <a:rPr lang="en-GB" dirty="0">
                <a:solidFill>
                  <a:schemeClr val="tx1"/>
                </a:solidFill>
              </a:rPr>
              <a:t>) predictions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Part of the </a:t>
            </a:r>
            <a:r>
              <a:rPr lang="en-GB" dirty="0" smtClean="0">
                <a:solidFill>
                  <a:schemeClr val="tx1"/>
                </a:solidFill>
              </a:rPr>
              <a:t>open-source </a:t>
            </a:r>
            <a:r>
              <a:rPr lang="en-GB" dirty="0" smtClean="0">
                <a:solidFill>
                  <a:schemeClr val="tx1"/>
                </a:solidFill>
              </a:rPr>
              <a:t>ISC locator package</a:t>
            </a:r>
          </a:p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Not part of standard ISC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7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 RSTT Relocation Tests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898" y="859777"/>
            <a:ext cx="9709438" cy="2344841"/>
          </a:xfrm>
        </p:spPr>
        <p:txBody>
          <a:bodyPr/>
          <a:lstStyle/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Explore whether the RSTT package could be used in future ISC processing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Relocated some 5,600 GT0-5 events in Eurasia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Most GT evens are very well recorded – improvements are expected in the tails</a:t>
            </a:r>
          </a:p>
        </p:txBody>
      </p:sp>
      <p:pic>
        <p:nvPicPr>
          <p:cNvPr id="2" name="Picture 1" descr="RSTT_GT.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766" y="3528344"/>
            <a:ext cx="3600000" cy="1876105"/>
          </a:xfrm>
          <a:prstGeom prst="rect">
            <a:avLst/>
          </a:prstGeom>
        </p:spPr>
      </p:pic>
      <p:pic>
        <p:nvPicPr>
          <p:cNvPr id="7" name="Picture 6" descr="cumulative.earthquakes.pairwise.misloc.ISC1.RSTT1.RS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268" y="3320648"/>
            <a:ext cx="3060000" cy="4212660"/>
          </a:xfrm>
          <a:prstGeom prst="rect">
            <a:avLst/>
          </a:prstGeom>
        </p:spPr>
      </p:pic>
      <p:pic>
        <p:nvPicPr>
          <p:cNvPr id="10" name="Picture 9" descr="cumulative.explosions.pairwise.misloc.ISC1.RSTT1.RS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1" y="3322873"/>
            <a:ext cx="3060000" cy="421266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681345" y="5512876"/>
            <a:ext cx="2871806" cy="146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82550" lvl="1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Relocation Tests:</a:t>
            </a:r>
          </a:p>
          <a:p>
            <a:pPr marL="273050" lvl="1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1) RSTT phases only</a:t>
            </a:r>
          </a:p>
          <a:p>
            <a:pPr marL="273050" lvl="1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2) RSTT + ak135</a:t>
            </a:r>
          </a:p>
          <a:p>
            <a:pPr marL="82550" lvl="1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With and without </a:t>
            </a:r>
            <a:r>
              <a:rPr lang="en-GB" sz="2000" dirty="0" err="1" smtClean="0">
                <a:solidFill>
                  <a:schemeClr val="tx1"/>
                </a:solidFill>
              </a:rPr>
              <a:t>Pg</a:t>
            </a:r>
            <a:r>
              <a:rPr lang="en-GB" sz="2000" dirty="0" smtClean="0">
                <a:solidFill>
                  <a:schemeClr val="tx1"/>
                </a:solidFill>
              </a:rPr>
              <a:t>/</a:t>
            </a:r>
            <a:r>
              <a:rPr lang="en-GB" sz="2000" dirty="0" err="1" smtClean="0">
                <a:solidFill>
                  <a:schemeClr val="tx1"/>
                </a:solidFill>
              </a:rPr>
              <a:t>Lg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4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8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 Improvements due to RSTT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725" y="6225457"/>
            <a:ext cx="9709438" cy="1129350"/>
          </a:xfrm>
        </p:spPr>
        <p:txBody>
          <a:bodyPr/>
          <a:lstStyle/>
          <a:p>
            <a:pPr marL="12700" indent="0">
              <a:lnSpc>
                <a:spcPct val="100000"/>
              </a:lnSpc>
              <a:spcAft>
                <a:spcPct val="5000"/>
              </a:spcAft>
              <a:buSzPct val="70000"/>
              <a:buNone/>
            </a:pPr>
            <a:r>
              <a:rPr lang="en-GB" dirty="0" smtClean="0">
                <a:solidFill>
                  <a:schemeClr val="tx1"/>
                </a:solidFill>
              </a:rPr>
              <a:t>More pronounced improvements with increasingly unbalanced networks</a:t>
            </a:r>
          </a:p>
        </p:txBody>
      </p:sp>
      <p:pic>
        <p:nvPicPr>
          <p:cNvPr id="8" name="Picture 7" descr="perctl.pairwise.nsta.all.ISC2.RSTT2.RS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32" y="801154"/>
            <a:ext cx="4320000" cy="5364566"/>
          </a:xfrm>
          <a:prstGeom prst="rect">
            <a:avLst/>
          </a:prstGeom>
        </p:spPr>
      </p:pic>
      <p:pic>
        <p:nvPicPr>
          <p:cNvPr id="9" name="Picture 8" descr="perctl.pairwise.sgap.all.ISC2.RSTT2.RS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47" y="801154"/>
            <a:ext cx="4320000" cy="542884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12228" y="4469774"/>
            <a:ext cx="1621658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90% percentile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06452" y="5367137"/>
            <a:ext cx="903012" cy="3241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median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1487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CA0119C-B775-D14B-88BD-CC6BAA8D2F79}" type="slidenum">
              <a:rPr lang="en-GB"/>
              <a:pPr/>
              <a:t>9</a:t>
            </a:fld>
            <a:endParaRPr lang="en-GB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</a:rPr>
              <a:t>Evolution of ISC Procedures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712" y="5869335"/>
            <a:ext cx="9755188" cy="1546427"/>
          </a:xfrm>
        </p:spPr>
        <p:txBody>
          <a:bodyPr/>
          <a:lstStyle/>
          <a:p>
            <a:pPr marL="271463" indent="-165100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current ISC </a:t>
            </a:r>
            <a:r>
              <a:rPr lang="en-GB" dirty="0" smtClean="0">
                <a:solidFill>
                  <a:schemeClr val="tx1"/>
                </a:solidFill>
              </a:rPr>
              <a:t>Bulletin </a:t>
            </a:r>
            <a:r>
              <a:rPr lang="en-GB" dirty="0" smtClean="0">
                <a:solidFill>
                  <a:schemeClr val="tx1"/>
                </a:solidFill>
              </a:rPr>
              <a:t>is far from homogeneous </a:t>
            </a:r>
          </a:p>
          <a:p>
            <a:pPr marL="266700" indent="-180975">
              <a:lnSpc>
                <a:spcPct val="100000"/>
              </a:lnSpc>
              <a:spcAft>
                <a:spcPct val="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The robust performance of the new ISC locator offers the opportunity to rebuild the ISC </a:t>
            </a:r>
            <a:r>
              <a:rPr lang="en-GB" dirty="0" smtClean="0">
                <a:solidFill>
                  <a:schemeClr val="tx1"/>
                </a:solidFill>
              </a:rPr>
              <a:t>Bulletin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53625" name="Group 153624"/>
          <p:cNvGrpSpPr/>
          <p:nvPr/>
        </p:nvGrpSpPr>
        <p:grpSpPr>
          <a:xfrm>
            <a:off x="152388" y="812872"/>
            <a:ext cx="9796599" cy="4904396"/>
            <a:chOff x="50796" y="2607554"/>
            <a:chExt cx="9796599" cy="4904396"/>
          </a:xfrm>
        </p:grpSpPr>
        <p:pic>
          <p:nvPicPr>
            <p:cNvPr id="5" name="Picture 4" descr="isceventsperyear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96" y="2607554"/>
              <a:ext cx="9796599" cy="4904396"/>
            </a:xfrm>
            <a:prstGeom prst="rect">
              <a:avLst/>
            </a:prstGeom>
          </p:spPr>
        </p:pic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8730066" y="2692022"/>
              <a:ext cx="379113" cy="1625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10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New locator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2194514" y="2692023"/>
              <a:ext cx="311363" cy="2370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7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Surface wave amps </a:t>
              </a:r>
            </a:p>
          </p:txBody>
        </p:sp>
        <p:sp>
          <p:nvSpPr>
            <p:cNvPr id="8" name="Rectangle 3"/>
            <p:cNvSpPr txBox="1">
              <a:spLocks noChangeArrowheads="1"/>
            </p:cNvSpPr>
            <p:nvPr/>
          </p:nvSpPr>
          <p:spPr bwMode="auto">
            <a:xfrm>
              <a:off x="3362819" y="2692064"/>
              <a:ext cx="379079" cy="1963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10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MS calculated</a:t>
              </a:r>
            </a:p>
          </p:txBody>
        </p:sp>
        <p:sp>
          <p:nvSpPr>
            <p:cNvPr id="9" name="Rectangle 3"/>
            <p:cNvSpPr txBox="1">
              <a:spLocks noChangeArrowheads="1"/>
            </p:cNvSpPr>
            <p:nvPr/>
          </p:nvSpPr>
          <p:spPr bwMode="auto">
            <a:xfrm>
              <a:off x="6664448" y="2692065"/>
              <a:ext cx="379113" cy="1625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10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008000"/>
                  </a:solidFill>
                </a:rPr>
                <a:t>ISC database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6359683" y="2692065"/>
              <a:ext cx="209762" cy="1743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7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008000"/>
                  </a:solidFill>
                </a:rPr>
                <a:t>ISC website</a:t>
              </a:r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7128185" y="2708952"/>
              <a:ext cx="287840" cy="1896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7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First-arriving S </a:t>
              </a:r>
            </a:p>
          </p:txBody>
        </p:sp>
        <p:sp>
          <p:nvSpPr>
            <p:cNvPr id="12" name="Rectangle 3"/>
            <p:cNvSpPr txBox="1">
              <a:spLocks noChangeArrowheads="1"/>
            </p:cNvSpPr>
            <p:nvPr/>
          </p:nvSpPr>
          <p:spPr bwMode="auto">
            <a:xfrm>
              <a:off x="8188273" y="2692044"/>
              <a:ext cx="379113" cy="1625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10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>
                  <a:solidFill>
                    <a:srgbClr val="FF0000"/>
                  </a:solidFill>
                </a:rPr>
                <a:t>a</a:t>
              </a:r>
              <a:r>
                <a:rPr lang="en-GB" sz="2000" dirty="0" smtClean="0">
                  <a:solidFill>
                    <a:srgbClr val="FF0000"/>
                  </a:solidFill>
                </a:rPr>
                <a:t>k135 tables</a:t>
              </a:r>
            </a:p>
          </p:txBody>
        </p:sp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7511023" y="2708975"/>
              <a:ext cx="531481" cy="2268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8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IASPEI phase ids,  error ellipse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 flipH="1" flipV="1">
              <a:off x="2285760" y="5130082"/>
              <a:ext cx="16932" cy="1930130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1202157" y="4893048"/>
              <a:ext cx="169299" cy="2234911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7297501" y="4435912"/>
              <a:ext cx="237074" cy="1371451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 bwMode="auto">
            <a:xfrm flipH="1" flipV="1">
              <a:off x="7686927" y="4825324"/>
              <a:ext cx="16931" cy="795756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8381120" y="4232741"/>
              <a:ext cx="65" cy="1202184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8905998" y="4114224"/>
              <a:ext cx="2" cy="609516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 bwMode="auto">
            <a:xfrm flipH="1" flipV="1">
              <a:off x="3538695" y="4402050"/>
              <a:ext cx="16964" cy="2692067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 bwMode="auto">
            <a:xfrm flipH="1" flipV="1">
              <a:off x="6467855" y="4181949"/>
              <a:ext cx="507946" cy="2573505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endCxn id="9" idx="2"/>
            </p:cNvCxnSpPr>
            <p:nvPr/>
          </p:nvCxnSpPr>
          <p:spPr bwMode="auto">
            <a:xfrm flipH="1" flipV="1">
              <a:off x="6854005" y="4317437"/>
              <a:ext cx="325040" cy="1760864"/>
            </a:xfrm>
            <a:prstGeom prst="straightConnector1">
              <a:avLst/>
            </a:prstGeom>
            <a:ln>
              <a:headEnd type="arrow" w="med" len="med"/>
              <a:tailEnd type="none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Rectangle 3"/>
            <p:cNvSpPr txBox="1">
              <a:spLocks noChangeArrowheads="1"/>
            </p:cNvSpPr>
            <p:nvPr/>
          </p:nvSpPr>
          <p:spPr bwMode="auto">
            <a:xfrm>
              <a:off x="1110911" y="2675115"/>
              <a:ext cx="666902" cy="2217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 vert="vert270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marL="431800" indent="-32385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425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3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863600" indent="-287338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1138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8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2pPr>
              <a:lvl3pPr marL="1295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850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4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3pPr>
              <a:lvl4pPr marL="1727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575"/>
                </a:spcAft>
                <a:buClr>
                  <a:srgbClr val="000000"/>
                </a:buClr>
                <a:buSzPct val="75000"/>
                <a:buFont typeface="Symbol" charset="0"/>
                <a:buChar char="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4pPr>
              <a:lvl5pPr marL="21590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5pPr>
              <a:lvl6pPr marL="26162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6pPr>
              <a:lvl7pPr marL="30734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7pPr>
              <a:lvl8pPr marL="35306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8pPr>
              <a:lvl9pPr marL="3987800" indent="-215900" algn="l" defTabSz="457200" rtl="0" fontAlgn="base" hangingPunct="0">
                <a:lnSpc>
                  <a:spcPct val="93000"/>
                </a:lnSpc>
                <a:spcBef>
                  <a:spcPct val="0"/>
                </a:spcBef>
                <a:spcAft>
                  <a:spcPts val="288"/>
                </a:spcAft>
                <a:buClr>
                  <a:srgbClr val="000000"/>
                </a:buClr>
                <a:buSzPct val="45000"/>
                <a:buFont typeface="Wingdings" charset="0"/>
                <a:buChar char=""/>
                <a:defRPr sz="2000">
                  <a:solidFill>
                    <a:srgbClr val="000000"/>
                  </a:solidFill>
                  <a:latin typeface="+mn-lt"/>
                  <a:ea typeface="Arial" charset="0"/>
                  <a:cs typeface="+mn-cs"/>
                </a:defRPr>
              </a:lvl9pPr>
            </a:lstStyle>
            <a:p>
              <a:pPr marL="82550" lvl="1" indent="0" algn="r">
                <a:lnSpc>
                  <a:spcPct val="90000"/>
                </a:lnSpc>
                <a:spcAft>
                  <a:spcPct val="5000"/>
                </a:spcAft>
                <a:buSzPct val="70000"/>
                <a:buNone/>
              </a:pPr>
              <a:r>
                <a:rPr lang="en-GB" sz="2000" dirty="0" smtClean="0">
                  <a:solidFill>
                    <a:srgbClr val="FF0000"/>
                  </a:solidFill>
                </a:rPr>
                <a:t>Uniform reduction,       JB, first-arriving P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0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89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49508</TotalTime>
  <Words>912</Words>
  <Application>Microsoft Macintosh PowerPoint</Application>
  <PresentationFormat>Custom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Recent Developments in the ISC Location Procedures</vt:lpstr>
      <vt:lpstr>The New ISC Locator</vt:lpstr>
      <vt:lpstr>The ISC Locator in a Nutshell</vt:lpstr>
      <vt:lpstr>Reduced Analyst Workload</vt:lpstr>
      <vt:lpstr>Tohoku, March – May, 2011</vt:lpstr>
      <vt:lpstr> Regional Seismic Travel-Times (RSTT)</vt:lpstr>
      <vt:lpstr> RSTT Relocation Tests</vt:lpstr>
      <vt:lpstr> Improvements due to RSTT</vt:lpstr>
      <vt:lpstr>Evolution of ISC Procedures</vt:lpstr>
      <vt:lpstr>Rebuilding the ISC Bulletin</vt:lpstr>
      <vt:lpstr>Conclusions</vt:lpstr>
      <vt:lpstr>PowerPoint Presentation</vt:lpstr>
      <vt:lpstr>ISC analyst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 location procedures</dc:title>
  <cp:lastModifiedBy>Istvan Bondar</cp:lastModifiedBy>
  <cp:revision>175</cp:revision>
  <dcterms:modified xsi:type="dcterms:W3CDTF">2013-07-17T13:48:14Z</dcterms:modified>
</cp:coreProperties>
</file>