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57" r:id="rId2"/>
    <p:sldId id="356" r:id="rId3"/>
    <p:sldId id="361" r:id="rId4"/>
    <p:sldId id="368" r:id="rId5"/>
    <p:sldId id="375" r:id="rId6"/>
    <p:sldId id="335" r:id="rId7"/>
    <p:sldId id="363" r:id="rId8"/>
    <p:sldId id="365" r:id="rId9"/>
    <p:sldId id="372" r:id="rId10"/>
    <p:sldId id="371" r:id="rId11"/>
    <p:sldId id="370" r:id="rId12"/>
    <p:sldId id="373" r:id="rId13"/>
    <p:sldId id="359" r:id="rId14"/>
  </p:sldIdLst>
  <p:sldSz cx="10080625" cy="7559675"/>
  <p:notesSz cx="6743700" cy="98933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0"/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31800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0"/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647700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0"/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863600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0"/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079500" indent="-2159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0"/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E90A"/>
    <a:srgbClr val="2FA8FF"/>
    <a:srgbClr val="FF170A"/>
    <a:srgbClr val="35FF21"/>
    <a:srgbClr val="FFF239"/>
    <a:srgbClr val="FF7A47"/>
    <a:srgbClr val="33CC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799" autoAdjust="0"/>
  </p:normalViewPr>
  <p:slideViewPr>
    <p:cSldViewPr snapToGrid="0">
      <p:cViewPr varScale="1">
        <p:scale>
          <a:sx n="69" d="100"/>
          <a:sy n="69" d="100"/>
        </p:scale>
        <p:origin x="-960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33"/>
        <p:guide pos="187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E3C64FAE-50AA-704C-AC7D-2A50BFDC697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331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8525" y="750888"/>
            <a:ext cx="4945063" cy="370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4688" y="4699000"/>
            <a:ext cx="5394325" cy="444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257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27038">
              <a:tabLst>
                <a:tab pos="674688" algn="l"/>
                <a:tab pos="1350963" algn="l"/>
                <a:tab pos="2025650" algn="l"/>
                <a:tab pos="2701925" algn="l"/>
              </a:tabLst>
              <a:defRPr sz="13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16350" y="0"/>
            <a:ext cx="29257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27038">
              <a:tabLst>
                <a:tab pos="674688" algn="l"/>
                <a:tab pos="1350963" algn="l"/>
                <a:tab pos="2025650" algn="l"/>
                <a:tab pos="2701925" algn="l"/>
              </a:tabLst>
              <a:defRPr sz="13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398000"/>
            <a:ext cx="29257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27038">
              <a:tabLst>
                <a:tab pos="674688" algn="l"/>
                <a:tab pos="1350963" algn="l"/>
                <a:tab pos="2025650" algn="l"/>
                <a:tab pos="2701925" algn="l"/>
              </a:tabLst>
              <a:defRPr sz="13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16350" y="9398000"/>
            <a:ext cx="29257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27038">
              <a:tabLst>
                <a:tab pos="674688" algn="l"/>
                <a:tab pos="1350963" algn="l"/>
                <a:tab pos="2025650" algn="l"/>
                <a:tab pos="2701925" algn="l"/>
              </a:tabLst>
              <a:defRPr sz="13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fld id="{9F4ADE5C-DB74-714C-97B5-9B8ADDC7D25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565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BBA83FD-4E43-AF4B-BE4E-3E879770ED5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28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C196042-9A48-5B4F-93D5-7505F5FB4DA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41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161F663-490C-744D-A784-6E52684307C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2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CD461A8-BFCA-4141-9B56-CD41BA37E4B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88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3C07D44-6761-9149-AB0E-BBAC353B90B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38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A987D81-4A34-244D-9823-71D2428EEA1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94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FFB0B48-C066-694F-A048-20B90684674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730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747C560-DC67-8641-B7F1-B5715001F22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74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9EE3F29-60B1-6345-907F-21DB0C5F975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648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D7720FD-BD7E-A04A-B4AB-307CF7CF989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53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76F87F-1359-DC4B-A08D-B2894F0C3E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762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fld id="{0BD19BE6-54B2-854D-8ED7-313EC2751C7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431800" indent="-2159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0"/>
        <a:defRPr sz="4400">
          <a:solidFill>
            <a:srgbClr val="000000"/>
          </a:solidFill>
          <a:latin typeface="Arial" charset="0"/>
          <a:ea typeface="Arial" charset="0"/>
          <a:cs typeface="Arial" charset="0"/>
        </a:defRPr>
      </a:lvl2pPr>
      <a:lvl3pPr marL="647700" indent="-2159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0"/>
        <a:defRPr sz="4400">
          <a:solidFill>
            <a:srgbClr val="000000"/>
          </a:solidFill>
          <a:latin typeface="Arial" charset="0"/>
          <a:ea typeface="Arial" charset="0"/>
          <a:cs typeface="Arial" charset="0"/>
        </a:defRPr>
      </a:lvl3pPr>
      <a:lvl4pPr marL="863600" indent="-2159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0"/>
        <a:defRPr sz="4400">
          <a:solidFill>
            <a:srgbClr val="000000"/>
          </a:solidFill>
          <a:latin typeface="Arial" charset="0"/>
          <a:ea typeface="Arial" charset="0"/>
          <a:cs typeface="Arial" charset="0"/>
        </a:defRPr>
      </a:lvl4pPr>
      <a:lvl5pPr marL="1079500" indent="-2159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0"/>
        <a:defRPr sz="4400">
          <a:solidFill>
            <a:srgbClr val="000000"/>
          </a:solidFill>
          <a:latin typeface="Arial" charset="0"/>
          <a:ea typeface="Arial" charset="0"/>
          <a:cs typeface="Arial" charset="0"/>
        </a:defRPr>
      </a:lvl5pPr>
      <a:lvl6pPr marL="1536700" indent="-2159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0"/>
        <a:defRPr sz="4400">
          <a:solidFill>
            <a:srgbClr val="000000"/>
          </a:solidFill>
          <a:latin typeface="Arial" charset="0"/>
          <a:ea typeface="Arial" charset="0"/>
          <a:cs typeface="Arial" charset="0"/>
        </a:defRPr>
      </a:lvl6pPr>
      <a:lvl7pPr marL="1993900" indent="-2159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0"/>
        <a:defRPr sz="4400">
          <a:solidFill>
            <a:srgbClr val="000000"/>
          </a:solidFill>
          <a:latin typeface="Arial" charset="0"/>
          <a:ea typeface="Arial" charset="0"/>
          <a:cs typeface="Arial" charset="0"/>
        </a:defRPr>
      </a:lvl7pPr>
      <a:lvl8pPr marL="2451100" indent="-2159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0"/>
        <a:defRPr sz="4400">
          <a:solidFill>
            <a:srgbClr val="000000"/>
          </a:solidFill>
          <a:latin typeface="Arial" charset="0"/>
          <a:ea typeface="Arial" charset="0"/>
          <a:cs typeface="Arial" charset="0"/>
        </a:defRPr>
      </a:lvl8pPr>
      <a:lvl9pPr marL="2908300" indent="-2159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0"/>
        <a:defRPr sz="4400">
          <a:solidFill>
            <a:srgbClr val="000000"/>
          </a:solidFill>
          <a:latin typeface="Arial" charset="0"/>
          <a:ea typeface="Arial" charset="0"/>
          <a:cs typeface="Arial" charset="0"/>
        </a:defRPr>
      </a:lvl9pPr>
    </p:titleStyle>
    <p:bodyStyle>
      <a:lvl1pPr marL="431800" indent="-323850" algn="l" defTabSz="457200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charset="0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charset="0"/>
        <a:buChar char=""/>
        <a:defRPr sz="2800">
          <a:solidFill>
            <a:srgbClr val="000000"/>
          </a:solidFill>
          <a:latin typeface="+mn-lt"/>
          <a:ea typeface="Arial" charset="0"/>
          <a:cs typeface="+mn-cs"/>
        </a:defRPr>
      </a:lvl2pPr>
      <a:lvl3pPr marL="1295400" indent="-2159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charset="0"/>
        <a:buChar char=""/>
        <a:defRPr sz="2400">
          <a:solidFill>
            <a:srgbClr val="000000"/>
          </a:solidFill>
          <a:latin typeface="+mn-lt"/>
          <a:ea typeface="Arial" charset="0"/>
          <a:cs typeface="+mn-cs"/>
        </a:defRPr>
      </a:lvl3pPr>
      <a:lvl4pPr marL="1727200" indent="-2159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charset="0"/>
        <a:buChar char=""/>
        <a:defRPr sz="2000">
          <a:solidFill>
            <a:srgbClr val="000000"/>
          </a:solidFill>
          <a:latin typeface="+mn-lt"/>
          <a:ea typeface="Arial" charset="0"/>
          <a:cs typeface="+mn-cs"/>
        </a:defRPr>
      </a:lvl4pPr>
      <a:lvl5pPr marL="2159000" indent="-2159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0"/>
        <a:buChar char=""/>
        <a:defRPr sz="2000">
          <a:solidFill>
            <a:srgbClr val="000000"/>
          </a:solidFill>
          <a:latin typeface="+mn-lt"/>
          <a:ea typeface="Arial" charset="0"/>
          <a:cs typeface="+mn-cs"/>
        </a:defRPr>
      </a:lvl5pPr>
      <a:lvl6pPr marL="2616200" indent="-2159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0"/>
        <a:buChar char=""/>
        <a:defRPr sz="2000">
          <a:solidFill>
            <a:srgbClr val="000000"/>
          </a:solidFill>
          <a:latin typeface="+mn-lt"/>
          <a:ea typeface="Arial" charset="0"/>
          <a:cs typeface="+mn-cs"/>
        </a:defRPr>
      </a:lvl6pPr>
      <a:lvl7pPr marL="3073400" indent="-2159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0"/>
        <a:buChar char=""/>
        <a:defRPr sz="2000">
          <a:solidFill>
            <a:srgbClr val="000000"/>
          </a:solidFill>
          <a:latin typeface="+mn-lt"/>
          <a:ea typeface="Arial" charset="0"/>
          <a:cs typeface="+mn-cs"/>
        </a:defRPr>
      </a:lvl7pPr>
      <a:lvl8pPr marL="3530600" indent="-2159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0"/>
        <a:buChar char=""/>
        <a:defRPr sz="2000">
          <a:solidFill>
            <a:srgbClr val="000000"/>
          </a:solidFill>
          <a:latin typeface="+mn-lt"/>
          <a:ea typeface="Arial" charset="0"/>
          <a:cs typeface="+mn-cs"/>
        </a:defRPr>
      </a:lvl8pPr>
      <a:lvl9pPr marL="3987800" indent="-2159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0"/>
        <a:buChar char=""/>
        <a:defRPr sz="2000">
          <a:solidFill>
            <a:srgbClr val="000000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sc.ac.uk/iscbulletin/isclo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57225" y="602994"/>
            <a:ext cx="8966994" cy="2638942"/>
          </a:xfrm>
        </p:spPr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Recent Developments in the ISC Location Procedures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-1" y="3284882"/>
            <a:ext cx="10080626" cy="36199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István</a:t>
            </a:r>
            <a:r>
              <a:rPr lang="en-US" dirty="0" smtClean="0"/>
              <a:t> </a:t>
            </a:r>
            <a:r>
              <a:rPr lang="en-US" dirty="0" err="1" smtClean="0"/>
              <a:t>Bondár</a:t>
            </a:r>
            <a:r>
              <a:rPr lang="en-US" dirty="0" smtClean="0"/>
              <a:t>, Rosemary Wylie</a:t>
            </a:r>
            <a:r>
              <a:rPr lang="en-US" dirty="0"/>
              <a:t>, Blessing </a:t>
            </a:r>
            <a:r>
              <a:rPr lang="en-US" dirty="0" err="1"/>
              <a:t>Shumba</a:t>
            </a:r>
            <a:r>
              <a:rPr lang="en-US" dirty="0"/>
              <a:t>, Wayne </a:t>
            </a:r>
            <a:r>
              <a:rPr lang="en-US" dirty="0" smtClean="0"/>
              <a:t>Richardson and Dmitry </a:t>
            </a:r>
            <a:r>
              <a:rPr lang="en-US" dirty="0" err="1" smtClean="0"/>
              <a:t>Storchak</a:t>
            </a:r>
            <a:endParaRPr lang="en-US" baseline="30000" dirty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2400" i="1" dirty="0" smtClean="0"/>
              <a:t>International </a:t>
            </a:r>
            <a:r>
              <a:rPr lang="en-GB" sz="2400" i="1" dirty="0"/>
              <a:t>Seismological </a:t>
            </a:r>
            <a:r>
              <a:rPr lang="en-GB" sz="2400" i="1" dirty="0" smtClean="0"/>
              <a:t>Centre</a:t>
            </a:r>
            <a:endParaRPr lang="en-GB" sz="2400" i="1" dirty="0"/>
          </a:p>
          <a:p>
            <a:pPr marL="457200" indent="-457200" algn="l">
              <a:lnSpc>
                <a:spcPct val="100000"/>
              </a:lnSpc>
              <a:spcAft>
                <a:spcPts val="0"/>
              </a:spcAft>
              <a:buAutoNum type="arabicParenR"/>
            </a:pPr>
            <a:endParaRPr lang="en-US" sz="2000" dirty="0"/>
          </a:p>
          <a:p>
            <a:pPr>
              <a:spcAft>
                <a:spcPts val="661"/>
              </a:spcAft>
            </a:pPr>
            <a:r>
              <a:rPr lang="pt-BR" sz="2200" dirty="0"/>
              <a:t>IASPEI General Assembly </a:t>
            </a:r>
          </a:p>
          <a:p>
            <a:r>
              <a:rPr lang="pt-BR" sz="2200" dirty="0" err="1"/>
              <a:t>Göteborg</a:t>
            </a:r>
            <a:r>
              <a:rPr lang="pt-BR" sz="2200" dirty="0"/>
              <a:t>, July 22-26, 2013</a:t>
            </a:r>
          </a:p>
          <a:p>
            <a:endParaRPr lang="en-GB" sz="2200" dirty="0"/>
          </a:p>
          <a:p>
            <a:endParaRPr lang="en-US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830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CA0119C-B775-D14B-88BD-CC6BAA8D2F79}" type="slidenum">
              <a:rPr lang="en-GB"/>
              <a:pPr/>
              <a:t>10</a:t>
            </a:fld>
            <a:endParaRPr lang="en-GB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67800" cy="719138"/>
          </a:xfrm>
        </p:spPr>
        <p:txBody>
          <a:bodyPr/>
          <a:lstStyle/>
          <a:p>
            <a:r>
              <a:rPr lang="en-GB" sz="4000" dirty="0">
                <a:solidFill>
                  <a:schemeClr val="accent2"/>
                </a:solidFill>
              </a:rPr>
              <a:t>Rebuilding the ISC Bulletin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575" y="773113"/>
            <a:ext cx="9766317" cy="6557994"/>
          </a:xfrm>
        </p:spPr>
        <p:txBody>
          <a:bodyPr/>
          <a:lstStyle/>
          <a:p>
            <a:pPr marL="266700" indent="-180975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Objective</a:t>
            </a:r>
          </a:p>
          <a:p>
            <a:pPr marL="698500" lvl="1" indent="-180975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Provide </a:t>
            </a:r>
            <a:r>
              <a:rPr lang="en-GB" sz="2400" dirty="0">
                <a:solidFill>
                  <a:schemeClr val="tx1"/>
                </a:solidFill>
              </a:rPr>
              <a:t>a homogeneous bulletin of the seismicity of the Earth </a:t>
            </a:r>
          </a:p>
          <a:p>
            <a:pPr marL="266700" indent="-180975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Apply uniform procedures</a:t>
            </a:r>
            <a:endParaRPr lang="en-GB" sz="2800" dirty="0">
              <a:solidFill>
                <a:schemeClr val="tx1"/>
              </a:solidFill>
            </a:endParaRPr>
          </a:p>
          <a:p>
            <a:pPr marL="711200" lvl="1" indent="-173038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Follow IASPEI standards</a:t>
            </a:r>
          </a:p>
          <a:p>
            <a:pPr marL="1168400" lvl="2" indent="-198438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Phase list, magnitudes, event type</a:t>
            </a:r>
            <a:endParaRPr lang="en-GB" sz="2000" dirty="0">
              <a:solidFill>
                <a:schemeClr val="tx1"/>
              </a:solidFill>
            </a:endParaRPr>
          </a:p>
          <a:p>
            <a:pPr marL="271463" indent="-165100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Introduce data sets that were not processed at the </a:t>
            </a:r>
            <a:r>
              <a:rPr lang="en-GB" sz="2800" dirty="0" smtClean="0">
                <a:solidFill>
                  <a:schemeClr val="tx1"/>
                </a:solidFill>
              </a:rPr>
              <a:t>time</a:t>
            </a:r>
          </a:p>
          <a:p>
            <a:pPr marL="703263" lvl="1" indent="-165100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Historical, pre-1964 data sets</a:t>
            </a:r>
            <a:endParaRPr lang="en-GB" sz="2400" dirty="0">
              <a:solidFill>
                <a:schemeClr val="tx1"/>
              </a:solidFill>
            </a:endParaRPr>
          </a:p>
          <a:p>
            <a:pPr marL="1168400" lvl="2" indent="-185738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  <a:tabLst>
                <a:tab pos="9826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Scanned ISS bulletins (1918-1964)</a:t>
            </a:r>
          </a:p>
          <a:p>
            <a:pPr marL="1168400" lvl="2" indent="-185738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  <a:tabLst>
                <a:tab pos="9826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Recently acquired historical network bulletins (JMA, WEL)</a:t>
            </a:r>
          </a:p>
          <a:p>
            <a:pPr marL="1168400" lvl="2" indent="-185738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  <a:tabLst>
                <a:tab pos="982663" algn="l"/>
              </a:tabLst>
            </a:pPr>
            <a:r>
              <a:rPr lang="en-GB" sz="2000" dirty="0" smtClean="0">
                <a:solidFill>
                  <a:schemeClr val="tx1"/>
                </a:solidFill>
              </a:rPr>
              <a:t>Manual data entry from original station reports</a:t>
            </a:r>
            <a:endParaRPr lang="en-GB" sz="2000" dirty="0">
              <a:solidFill>
                <a:schemeClr val="tx1"/>
              </a:solidFill>
            </a:endParaRPr>
          </a:p>
          <a:p>
            <a:pPr marL="711200" lvl="1" indent="-173038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Fill data gaps</a:t>
            </a:r>
            <a:endParaRPr lang="en-GB" sz="2400" dirty="0">
              <a:solidFill>
                <a:schemeClr val="tx1"/>
              </a:solidFill>
            </a:endParaRPr>
          </a:p>
          <a:p>
            <a:pPr marL="1168400" lvl="2" indent="-185738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Data </a:t>
            </a:r>
            <a:r>
              <a:rPr lang="en-GB" sz="2000" dirty="0">
                <a:solidFill>
                  <a:schemeClr val="tx1"/>
                </a:solidFill>
              </a:rPr>
              <a:t>from permanent and temporary networks</a:t>
            </a:r>
          </a:p>
          <a:p>
            <a:pPr marL="1524000" lvl="3" indent="-185738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GSRAS, AWE, JEN, CLL, GSETT-2, MCO, TAP, EUROP, IASPBS, EAF, </a:t>
            </a:r>
            <a:r>
              <a:rPr lang="en-GB" sz="1800" dirty="0" err="1" smtClean="0">
                <a:solidFill>
                  <a:schemeClr val="tx1"/>
                </a:solidFill>
              </a:rPr>
              <a:t>etc</a:t>
            </a:r>
            <a:endParaRPr lang="en-GB" sz="1800" dirty="0" smtClean="0">
              <a:solidFill>
                <a:schemeClr val="tx1"/>
              </a:solidFill>
            </a:endParaRPr>
          </a:p>
          <a:p>
            <a:pPr marL="711200" lvl="1" indent="-169863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Other </a:t>
            </a:r>
            <a:r>
              <a:rPr lang="en-GB" sz="2400" dirty="0">
                <a:solidFill>
                  <a:schemeClr val="tx1"/>
                </a:solidFill>
              </a:rPr>
              <a:t>types of data </a:t>
            </a:r>
            <a:endParaRPr lang="en-GB" sz="2400" dirty="0" smtClean="0">
              <a:solidFill>
                <a:schemeClr val="tx1"/>
              </a:solidFill>
            </a:endParaRPr>
          </a:p>
          <a:p>
            <a:pPr marL="1168400" lvl="2" indent="-185738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focal </a:t>
            </a:r>
            <a:r>
              <a:rPr lang="en-GB" sz="2000" dirty="0">
                <a:solidFill>
                  <a:schemeClr val="tx1"/>
                </a:solidFill>
              </a:rPr>
              <a:t>mechanisms, </a:t>
            </a:r>
            <a:r>
              <a:rPr lang="en-GB" sz="2000" dirty="0" smtClean="0">
                <a:solidFill>
                  <a:schemeClr val="tx1"/>
                </a:solidFill>
              </a:rPr>
              <a:t>fault planes, damage </a:t>
            </a:r>
            <a:r>
              <a:rPr lang="en-GB" sz="2000" dirty="0">
                <a:solidFill>
                  <a:schemeClr val="tx1"/>
                </a:solidFill>
              </a:rPr>
              <a:t>reports, </a:t>
            </a:r>
            <a:r>
              <a:rPr lang="en-GB" sz="2000" dirty="0" smtClean="0">
                <a:solidFill>
                  <a:schemeClr val="tx1"/>
                </a:solidFill>
              </a:rPr>
              <a:t>bibliography, </a:t>
            </a:r>
            <a:r>
              <a:rPr lang="en-GB" sz="2000" dirty="0" err="1" smtClean="0">
                <a:solidFill>
                  <a:schemeClr val="tx1"/>
                </a:solidFill>
              </a:rPr>
              <a:t>etc</a:t>
            </a:r>
            <a:endParaRPr lang="en-GB" sz="2000" dirty="0">
              <a:solidFill>
                <a:schemeClr val="tx1"/>
              </a:solidFill>
            </a:endParaRPr>
          </a:p>
          <a:p>
            <a:pPr marL="271463" indent="-165100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Quality control</a:t>
            </a:r>
          </a:p>
          <a:p>
            <a:pPr marL="711200" lvl="1" indent="-169863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Correct </a:t>
            </a:r>
            <a:r>
              <a:rPr lang="en-GB" sz="2400" dirty="0">
                <a:solidFill>
                  <a:schemeClr val="tx1"/>
                </a:solidFill>
              </a:rPr>
              <a:t>known inconsistencies, rectify </a:t>
            </a:r>
            <a:r>
              <a:rPr lang="en-GB" sz="2400" dirty="0" smtClean="0">
                <a:solidFill>
                  <a:schemeClr val="tx1"/>
                </a:solidFill>
              </a:rPr>
              <a:t>blunders</a:t>
            </a:r>
          </a:p>
          <a:p>
            <a:pPr marL="1143000" lvl="2" indent="-169863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Date and time errors, amplitudes, event type, bogus events, </a:t>
            </a:r>
            <a:r>
              <a:rPr lang="en-GB" sz="2000" dirty="0" err="1" smtClean="0">
                <a:solidFill>
                  <a:schemeClr val="tx1"/>
                </a:solidFill>
              </a:rPr>
              <a:t>etc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080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374637E-AAC5-2346-8CDE-E3FA3C787F07}" type="slidenum">
              <a:rPr lang="en-GB"/>
              <a:pPr/>
              <a:t>11</a:t>
            </a:fld>
            <a:endParaRPr lang="en-GB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67800" cy="719138"/>
          </a:xfrm>
        </p:spPr>
        <p:txBody>
          <a:bodyPr/>
          <a:lstStyle/>
          <a:p>
            <a:r>
              <a:rPr lang="en-GB" sz="4000">
                <a:solidFill>
                  <a:schemeClr val="accent2"/>
                </a:solidFill>
              </a:rPr>
              <a:t>Conclusions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575" y="773113"/>
            <a:ext cx="9755188" cy="6442075"/>
          </a:xfrm>
        </p:spPr>
        <p:txBody>
          <a:bodyPr/>
          <a:lstStyle/>
          <a:p>
            <a:pPr marL="266700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>
                <a:solidFill>
                  <a:schemeClr val="tx1"/>
                </a:solidFill>
              </a:rPr>
              <a:t>The new ISC locator</a:t>
            </a:r>
          </a:p>
          <a:p>
            <a:pPr marL="711200" lvl="1" indent="-169863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>
                <a:solidFill>
                  <a:schemeClr val="tx1"/>
                </a:solidFill>
              </a:rPr>
              <a:t>Operational since January 2011 (events since </a:t>
            </a:r>
            <a:r>
              <a:rPr lang="en-GB" dirty="0" smtClean="0">
                <a:solidFill>
                  <a:schemeClr val="tx1"/>
                </a:solidFill>
              </a:rPr>
              <a:t>2009</a:t>
            </a:r>
            <a:r>
              <a:rPr lang="en-GB" dirty="0">
                <a:solidFill>
                  <a:schemeClr val="tx1"/>
                </a:solidFill>
              </a:rPr>
              <a:t>)</a:t>
            </a:r>
          </a:p>
          <a:p>
            <a:pPr marL="711200" lvl="1" indent="-169863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Provides improved hypocentre estimates </a:t>
            </a:r>
          </a:p>
          <a:p>
            <a:pPr marL="711200" lvl="1" indent="-169863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Reduced analyst workload and increased productivity</a:t>
            </a:r>
          </a:p>
          <a:p>
            <a:pPr marL="265113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RSTT evaluation</a:t>
            </a:r>
          </a:p>
          <a:p>
            <a:pPr marL="696913" lvl="1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err="1" smtClean="0">
                <a:solidFill>
                  <a:schemeClr val="tx1"/>
                </a:solidFill>
              </a:rPr>
              <a:t>Pn</a:t>
            </a:r>
            <a:r>
              <a:rPr lang="en-GB" dirty="0">
                <a:solidFill>
                  <a:schemeClr val="tx1"/>
                </a:solidFill>
              </a:rPr>
              <a:t>/</a:t>
            </a:r>
            <a:r>
              <a:rPr lang="en-GB" dirty="0" err="1">
                <a:solidFill>
                  <a:schemeClr val="tx1"/>
                </a:solidFill>
              </a:rPr>
              <a:t>Sn</a:t>
            </a:r>
            <a:r>
              <a:rPr lang="en-GB" dirty="0">
                <a:solidFill>
                  <a:schemeClr val="tx1"/>
                </a:solidFill>
              </a:rPr>
              <a:t> predictions p</a:t>
            </a:r>
            <a:r>
              <a:rPr lang="en-GB" dirty="0" smtClean="0">
                <a:solidFill>
                  <a:schemeClr val="tx1"/>
                </a:solidFill>
              </a:rPr>
              <a:t>rovide </a:t>
            </a:r>
            <a:r>
              <a:rPr lang="en-GB" dirty="0">
                <a:solidFill>
                  <a:schemeClr val="tx1"/>
                </a:solidFill>
              </a:rPr>
              <a:t>location improvements</a:t>
            </a:r>
          </a:p>
          <a:p>
            <a:pPr marL="696913" lvl="1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Improvements diminish when </a:t>
            </a:r>
            <a:r>
              <a:rPr lang="en-GB" dirty="0" err="1" smtClean="0">
                <a:solidFill>
                  <a:schemeClr val="tx1"/>
                </a:solidFill>
              </a:rPr>
              <a:t>Pg</a:t>
            </a:r>
            <a:r>
              <a:rPr lang="en-GB" dirty="0" smtClean="0">
                <a:solidFill>
                  <a:schemeClr val="tx1"/>
                </a:solidFill>
              </a:rPr>
              <a:t>/</a:t>
            </a:r>
            <a:r>
              <a:rPr lang="en-GB" dirty="0" err="1" smtClean="0">
                <a:solidFill>
                  <a:schemeClr val="tx1"/>
                </a:solidFill>
              </a:rPr>
              <a:t>Lg</a:t>
            </a:r>
            <a:r>
              <a:rPr lang="en-GB" dirty="0" smtClean="0">
                <a:solidFill>
                  <a:schemeClr val="tx1"/>
                </a:solidFill>
              </a:rPr>
              <a:t> are used</a:t>
            </a:r>
          </a:p>
          <a:p>
            <a:pPr marL="696913" lvl="1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Mixing </a:t>
            </a:r>
            <a:r>
              <a:rPr lang="en-GB" dirty="0">
                <a:solidFill>
                  <a:schemeClr val="tx1"/>
                </a:solidFill>
              </a:rPr>
              <a:t>regional RSTT and </a:t>
            </a:r>
            <a:r>
              <a:rPr lang="en-GB" dirty="0" err="1">
                <a:solidFill>
                  <a:schemeClr val="tx1"/>
                </a:solidFill>
              </a:rPr>
              <a:t>teleseismic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i="1" dirty="0">
                <a:solidFill>
                  <a:schemeClr val="tx1"/>
                </a:solidFill>
              </a:rPr>
              <a:t>ak135</a:t>
            </a:r>
            <a:r>
              <a:rPr lang="en-GB" dirty="0">
                <a:solidFill>
                  <a:schemeClr val="tx1"/>
                </a:solidFill>
              </a:rPr>
              <a:t> TT predictions does not introduce baseline differences</a:t>
            </a:r>
          </a:p>
          <a:p>
            <a:pPr marL="263525" lvl="1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sz="3200" dirty="0" smtClean="0">
                <a:solidFill>
                  <a:schemeClr val="tx1"/>
                </a:solidFill>
              </a:rPr>
              <a:t>The ISC locator is available for download at the ISC website</a:t>
            </a:r>
          </a:p>
          <a:p>
            <a:pPr marL="263525" lvl="1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sz="3200" dirty="0" smtClean="0">
                <a:solidFill>
                  <a:schemeClr val="tx1"/>
                </a:solidFill>
              </a:rPr>
              <a:t>ISC Bulletin </a:t>
            </a:r>
            <a:r>
              <a:rPr lang="en-GB" sz="3200" dirty="0" smtClean="0">
                <a:solidFill>
                  <a:schemeClr val="tx1"/>
                </a:solidFill>
              </a:rPr>
              <a:t>rebuild</a:t>
            </a:r>
            <a:endParaRPr lang="en-GB" sz="3200" dirty="0" smtClean="0">
              <a:solidFill>
                <a:schemeClr val="tx1"/>
              </a:solidFill>
            </a:endParaRPr>
          </a:p>
          <a:p>
            <a:pPr marL="695325" lvl="2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Current focus is on the collection of new/old data sets</a:t>
            </a:r>
          </a:p>
          <a:p>
            <a:pPr marL="695325" lvl="2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Will provide a homogeneous, high-quality bulletin </a:t>
            </a:r>
          </a:p>
        </p:txBody>
      </p:sp>
    </p:spTree>
    <p:extLst>
      <p:ext uri="{BB962C8B-B14F-4D97-AF65-F5344CB8AC3E}">
        <p14:creationId xmlns:p14="http://schemas.microsoft.com/office/powerpoint/2010/main" val="784646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CA0119C-B775-D14B-88BD-CC6BAA8D2F79}" type="slidenum">
              <a:rPr lang="en-GB"/>
              <a:pPr/>
              <a:t>12</a:t>
            </a:fld>
            <a:endParaRPr lang="en-GB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67800" cy="719138"/>
          </a:xfrm>
        </p:spPr>
        <p:txBody>
          <a:bodyPr/>
          <a:lstStyle/>
          <a:p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11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08E1DDB-3D89-DB42-9D2D-F085EB4308B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67800" cy="719138"/>
          </a:xfrm>
        </p:spPr>
        <p:txBody>
          <a:bodyPr/>
          <a:lstStyle/>
          <a:p>
            <a:r>
              <a:rPr lang="en-GB" sz="4000" dirty="0" smtClean="0">
                <a:solidFill>
                  <a:schemeClr val="accent2"/>
                </a:solidFill>
              </a:rPr>
              <a:t>ISC analyst review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575" y="1212690"/>
            <a:ext cx="9755188" cy="5810616"/>
          </a:xfrm>
        </p:spPr>
        <p:txBody>
          <a:bodyPr/>
          <a:lstStyle/>
          <a:p>
            <a:pPr marL="266700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ISC review is typically 2 years behind real time</a:t>
            </a:r>
          </a:p>
          <a:p>
            <a:pPr marL="266700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ISC Reviewed Bulletin is produced monthly</a:t>
            </a:r>
          </a:p>
          <a:p>
            <a:pPr marL="266700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About 20% (3,500-5,000 per month) of events in the ISC Bulletin are reviewed by ISC analysts</a:t>
            </a:r>
            <a:endParaRPr lang="en-GB" dirty="0">
              <a:solidFill>
                <a:schemeClr val="tx1"/>
              </a:solidFill>
            </a:endParaRPr>
          </a:p>
          <a:p>
            <a:pPr marL="266700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An event is selected for review if</a:t>
            </a:r>
            <a:endParaRPr lang="en-GB" dirty="0">
              <a:solidFill>
                <a:schemeClr val="tx1"/>
              </a:solidFill>
            </a:endParaRPr>
          </a:p>
          <a:p>
            <a:pPr marL="804863" lvl="1" indent="-266700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The magnitude is larger than 3.5, or</a:t>
            </a:r>
          </a:p>
          <a:p>
            <a:pPr marL="804863" lvl="1" indent="-266700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Several agencies provided genuine phase picks, or </a:t>
            </a:r>
          </a:p>
          <a:p>
            <a:pPr marL="804863" lvl="1" indent="-266700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It is reported in the IDC REB</a:t>
            </a:r>
          </a:p>
          <a:p>
            <a:pPr marL="266700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All relocated events are reviewed </a:t>
            </a:r>
          </a:p>
          <a:p>
            <a:pPr marL="698500" lvl="1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But not all reviewed events are relocated (e.g. small REB events)</a:t>
            </a:r>
          </a:p>
        </p:txBody>
      </p:sp>
    </p:spTree>
    <p:extLst>
      <p:ext uri="{BB962C8B-B14F-4D97-AF65-F5344CB8AC3E}">
        <p14:creationId xmlns:p14="http://schemas.microsoft.com/office/powerpoint/2010/main" val="2945103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08E1DDB-3D89-DB42-9D2D-F085EB4308B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67800" cy="719138"/>
          </a:xfrm>
        </p:spPr>
        <p:txBody>
          <a:bodyPr/>
          <a:lstStyle/>
          <a:p>
            <a:r>
              <a:rPr lang="en-GB" sz="4000" dirty="0" smtClean="0">
                <a:solidFill>
                  <a:schemeClr val="accent2"/>
                </a:solidFill>
              </a:rPr>
              <a:t>The New ISC Locator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575" y="971550"/>
            <a:ext cx="9755188" cy="6150058"/>
          </a:xfrm>
        </p:spPr>
        <p:txBody>
          <a:bodyPr/>
          <a:lstStyle/>
          <a:p>
            <a:pPr marL="373063" indent="-266700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The ISC </a:t>
            </a:r>
            <a:r>
              <a:rPr lang="en-GB" dirty="0">
                <a:solidFill>
                  <a:schemeClr val="tx1"/>
                </a:solidFill>
              </a:rPr>
              <a:t>Bulletin </a:t>
            </a:r>
            <a:r>
              <a:rPr lang="en-GB" dirty="0" smtClean="0">
                <a:solidFill>
                  <a:schemeClr val="tx1"/>
                </a:solidFill>
              </a:rPr>
              <a:t>has been produced using the </a:t>
            </a:r>
            <a:r>
              <a:rPr lang="en-GB" dirty="0">
                <a:solidFill>
                  <a:schemeClr val="tx1"/>
                </a:solidFill>
              </a:rPr>
              <a:t>new locator since </a:t>
            </a:r>
            <a:r>
              <a:rPr lang="en-GB" dirty="0" smtClean="0">
                <a:solidFill>
                  <a:schemeClr val="tx1"/>
                </a:solidFill>
              </a:rPr>
              <a:t>2011 (events since January, 2009)</a:t>
            </a:r>
            <a:endParaRPr lang="en-GB" dirty="0">
              <a:solidFill>
                <a:schemeClr val="tx1"/>
              </a:solidFill>
            </a:endParaRPr>
          </a:p>
          <a:p>
            <a:pPr marL="373063" indent="-266700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Fast </a:t>
            </a:r>
            <a:r>
              <a:rPr lang="en-GB" dirty="0">
                <a:solidFill>
                  <a:schemeClr val="tx1"/>
                </a:solidFill>
              </a:rPr>
              <a:t>version </a:t>
            </a:r>
            <a:r>
              <a:rPr lang="en-GB" dirty="0" smtClean="0">
                <a:solidFill>
                  <a:schemeClr val="tx1"/>
                </a:solidFill>
              </a:rPr>
              <a:t>operational </a:t>
            </a:r>
            <a:r>
              <a:rPr lang="en-GB" dirty="0">
                <a:solidFill>
                  <a:schemeClr val="tx1"/>
                </a:solidFill>
              </a:rPr>
              <a:t>since February 2012</a:t>
            </a:r>
          </a:p>
          <a:p>
            <a:pPr marL="804863" lvl="1" indent="-266700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>
                <a:solidFill>
                  <a:schemeClr val="tx1"/>
                </a:solidFill>
              </a:rPr>
              <a:t>Slow matrix inversion </a:t>
            </a:r>
            <a:r>
              <a:rPr lang="en-GB" dirty="0" smtClean="0">
                <a:solidFill>
                  <a:schemeClr val="tx1"/>
                </a:solidFill>
              </a:rPr>
              <a:t>speeded </a:t>
            </a:r>
            <a:r>
              <a:rPr lang="en-GB" dirty="0">
                <a:solidFill>
                  <a:schemeClr val="tx1"/>
                </a:solidFill>
              </a:rPr>
              <a:t>up by </a:t>
            </a:r>
            <a:r>
              <a:rPr lang="en-GB" dirty="0" err="1" smtClean="0">
                <a:solidFill>
                  <a:schemeClr val="tx1"/>
                </a:solidFill>
              </a:rPr>
              <a:t>Lapack</a:t>
            </a:r>
            <a:r>
              <a:rPr lang="en-GB" dirty="0" smtClean="0">
                <a:solidFill>
                  <a:schemeClr val="tx1"/>
                </a:solidFill>
              </a:rPr>
              <a:t> routines</a:t>
            </a:r>
            <a:endParaRPr lang="en-GB" dirty="0">
              <a:solidFill>
                <a:schemeClr val="tx1"/>
              </a:solidFill>
            </a:endParaRPr>
          </a:p>
          <a:p>
            <a:pPr marL="804863" lvl="1" indent="-266700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>
                <a:solidFill>
                  <a:schemeClr val="tx1"/>
                </a:solidFill>
              </a:rPr>
              <a:t>An event with 4,000 phases took about 40 minutes to locate, now it takes about two minutes</a:t>
            </a:r>
          </a:p>
          <a:p>
            <a:pPr marL="373063" indent="-266700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Multicore technology</a:t>
            </a:r>
          </a:p>
          <a:p>
            <a:pPr marL="804863" lvl="1" indent="-266700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Parallelised version runs on Mac OS X using GCD</a:t>
            </a:r>
          </a:p>
          <a:p>
            <a:pPr marL="373063" indent="-266700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Available </a:t>
            </a:r>
            <a:r>
              <a:rPr lang="en-GB" dirty="0">
                <a:solidFill>
                  <a:schemeClr val="tx1"/>
                </a:solidFill>
              </a:rPr>
              <a:t>for download at the ISC </a:t>
            </a:r>
            <a:r>
              <a:rPr lang="en-GB" dirty="0" smtClean="0">
                <a:solidFill>
                  <a:schemeClr val="tx1"/>
                </a:solidFill>
              </a:rPr>
              <a:t>website</a:t>
            </a:r>
          </a:p>
          <a:p>
            <a:pPr marL="804863" lvl="1" indent="-266700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  <a:hlinkClick r:id="rId2"/>
              </a:rPr>
              <a:t>www.isc.ac.uk</a:t>
            </a:r>
            <a:r>
              <a:rPr lang="en-GB" dirty="0">
                <a:solidFill>
                  <a:schemeClr val="tx1"/>
                </a:solidFill>
                <a:hlinkClick r:id="rId2"/>
              </a:rPr>
              <a:t>/iscbulletin/iscloc</a:t>
            </a:r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pPr marL="804863" lvl="1" indent="-266700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>
                <a:solidFill>
                  <a:schemeClr val="tx1"/>
                </a:solidFill>
              </a:rPr>
              <a:t>192 downloads so </a:t>
            </a:r>
            <a:r>
              <a:rPr lang="en-GB" dirty="0" smtClean="0">
                <a:solidFill>
                  <a:schemeClr val="tx1"/>
                </a:solidFill>
              </a:rPr>
              <a:t>far</a:t>
            </a:r>
          </a:p>
          <a:p>
            <a:pPr marL="804863" lvl="1" indent="-266700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Current version is 2.2.3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600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F5C7A869-C21E-EE4A-9C3E-EAA5C40B778D}" type="slidenum">
              <a:rPr lang="en-GB"/>
              <a:pPr/>
              <a:t>3</a:t>
            </a:fld>
            <a:endParaRPr lang="en-GB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67800" cy="719138"/>
          </a:xfrm>
        </p:spPr>
        <p:txBody>
          <a:bodyPr/>
          <a:lstStyle/>
          <a:p>
            <a:r>
              <a:rPr lang="en-GB" sz="4000" dirty="0" smtClean="0">
                <a:solidFill>
                  <a:schemeClr val="accent2"/>
                </a:solidFill>
              </a:rPr>
              <a:t>The ISC Locator in a Nutshell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452" y="958850"/>
            <a:ext cx="9820303" cy="6416675"/>
          </a:xfrm>
        </p:spPr>
        <p:txBody>
          <a:bodyPr/>
          <a:lstStyle/>
          <a:p>
            <a:pPr marL="266700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>
                <a:solidFill>
                  <a:schemeClr val="tx1"/>
                </a:solidFill>
              </a:rPr>
              <a:t>Uses </a:t>
            </a:r>
            <a:r>
              <a:rPr lang="en-GB" dirty="0" smtClean="0">
                <a:solidFill>
                  <a:schemeClr val="tx1"/>
                </a:solidFill>
              </a:rPr>
              <a:t>most </a:t>
            </a:r>
            <a:r>
              <a:rPr lang="en-GB" i="1" dirty="0" smtClean="0">
                <a:solidFill>
                  <a:schemeClr val="tx1"/>
                </a:solidFill>
              </a:rPr>
              <a:t>ak135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(Kennett </a:t>
            </a:r>
            <a:r>
              <a:rPr lang="en-GB" i="1" dirty="0">
                <a:solidFill>
                  <a:schemeClr val="tx1"/>
                </a:solidFill>
              </a:rPr>
              <a:t>et </a:t>
            </a:r>
            <a:r>
              <a:rPr lang="en-GB" i="1" dirty="0" smtClean="0">
                <a:solidFill>
                  <a:schemeClr val="tx1"/>
                </a:solidFill>
              </a:rPr>
              <a:t>al.</a:t>
            </a:r>
            <a:r>
              <a:rPr lang="en-GB" dirty="0" smtClean="0">
                <a:solidFill>
                  <a:schemeClr val="tx1"/>
                </a:solidFill>
              </a:rPr>
              <a:t>, </a:t>
            </a:r>
            <a:r>
              <a:rPr lang="en-GB" dirty="0">
                <a:solidFill>
                  <a:schemeClr val="tx1"/>
                </a:solidFill>
              </a:rPr>
              <a:t>1995) </a:t>
            </a:r>
            <a:r>
              <a:rPr lang="en-GB" dirty="0" smtClean="0">
                <a:solidFill>
                  <a:schemeClr val="tx1"/>
                </a:solidFill>
              </a:rPr>
              <a:t>phases </a:t>
            </a:r>
            <a:r>
              <a:rPr lang="en-GB" dirty="0">
                <a:solidFill>
                  <a:schemeClr val="tx1"/>
                </a:solidFill>
              </a:rPr>
              <a:t>in location</a:t>
            </a:r>
          </a:p>
          <a:p>
            <a:pPr marL="266700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Accounts </a:t>
            </a:r>
            <a:r>
              <a:rPr lang="en-GB" dirty="0">
                <a:solidFill>
                  <a:schemeClr val="tx1"/>
                </a:solidFill>
              </a:rPr>
              <a:t>for correlated travel-time prediction errors </a:t>
            </a:r>
          </a:p>
          <a:p>
            <a:pPr marL="698500" lvl="1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>
                <a:solidFill>
                  <a:schemeClr val="tx1"/>
                </a:solidFill>
              </a:rPr>
              <a:t>I</a:t>
            </a:r>
            <a:r>
              <a:rPr lang="en-GB" dirty="0" smtClean="0">
                <a:solidFill>
                  <a:schemeClr val="tx1"/>
                </a:solidFill>
              </a:rPr>
              <a:t>nitial </a:t>
            </a:r>
            <a:r>
              <a:rPr lang="en-GB" dirty="0">
                <a:solidFill>
                  <a:schemeClr val="tx1"/>
                </a:solidFill>
              </a:rPr>
              <a:t>guess </a:t>
            </a:r>
            <a:r>
              <a:rPr lang="en-GB" dirty="0" smtClean="0">
                <a:solidFill>
                  <a:schemeClr val="tx1"/>
                </a:solidFill>
              </a:rPr>
              <a:t>from Neighbourhood </a:t>
            </a:r>
            <a:r>
              <a:rPr lang="en-GB" dirty="0">
                <a:solidFill>
                  <a:schemeClr val="tx1"/>
                </a:solidFill>
              </a:rPr>
              <a:t>Algorithm search (</a:t>
            </a:r>
            <a:r>
              <a:rPr lang="en-GB" dirty="0" err="1">
                <a:solidFill>
                  <a:schemeClr val="tx1"/>
                </a:solidFill>
              </a:rPr>
              <a:t>Sambridge</a:t>
            </a:r>
            <a:r>
              <a:rPr lang="en-GB" dirty="0">
                <a:solidFill>
                  <a:schemeClr val="tx1"/>
                </a:solidFill>
              </a:rPr>
              <a:t> and Kennett, 2001)</a:t>
            </a:r>
          </a:p>
          <a:p>
            <a:pPr marL="698500" lvl="1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err="1">
                <a:solidFill>
                  <a:schemeClr val="tx1"/>
                </a:solidFill>
              </a:rPr>
              <a:t>L</a:t>
            </a:r>
            <a:r>
              <a:rPr lang="en-GB" dirty="0" err="1" smtClean="0">
                <a:solidFill>
                  <a:schemeClr val="tx1"/>
                </a:solidFill>
              </a:rPr>
              <a:t>inearised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inversion using </a:t>
            </a:r>
            <a:r>
              <a:rPr lang="en-GB" i="1" dirty="0">
                <a:solidFill>
                  <a:schemeClr val="tx1"/>
                </a:solidFill>
              </a:rPr>
              <a:t>a priori</a:t>
            </a:r>
            <a:r>
              <a:rPr lang="en-GB" dirty="0">
                <a:solidFill>
                  <a:schemeClr val="tx1"/>
                </a:solidFill>
              </a:rPr>
              <a:t> estimate of data covariance matrix (</a:t>
            </a:r>
            <a:r>
              <a:rPr lang="en-GB" dirty="0" err="1">
                <a:solidFill>
                  <a:schemeClr val="tx1"/>
                </a:solidFill>
              </a:rPr>
              <a:t>Bondár</a:t>
            </a:r>
            <a:r>
              <a:rPr lang="en-GB" dirty="0">
                <a:solidFill>
                  <a:schemeClr val="tx1"/>
                </a:solidFill>
              </a:rPr>
              <a:t> and McLaughlin, 2009)</a:t>
            </a:r>
          </a:p>
          <a:p>
            <a:pPr marL="266700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Attempts free-depth solution only if there is depth resolution</a:t>
            </a:r>
          </a:p>
          <a:p>
            <a:pPr marL="698500" lvl="1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Default depth is derived from historical seismicity</a:t>
            </a:r>
          </a:p>
          <a:p>
            <a:pPr marL="698500" lvl="1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Independent depth estimate from depth</a:t>
            </a:r>
            <a:r>
              <a:rPr lang="en-GB" dirty="0">
                <a:solidFill>
                  <a:schemeClr val="tx1"/>
                </a:solidFill>
              </a:rPr>
              <a:t>-phase stacking (Murphy and Barker, </a:t>
            </a:r>
            <a:r>
              <a:rPr lang="en-GB" dirty="0" smtClean="0">
                <a:solidFill>
                  <a:schemeClr val="tx1"/>
                </a:solidFill>
              </a:rPr>
              <a:t>2006</a:t>
            </a:r>
            <a:r>
              <a:rPr lang="en-GB" dirty="0">
                <a:solidFill>
                  <a:schemeClr val="tx1"/>
                </a:solidFill>
              </a:rPr>
              <a:t>)</a:t>
            </a:r>
          </a:p>
          <a:p>
            <a:pPr marL="266700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Robust magnitude </a:t>
            </a:r>
            <a:r>
              <a:rPr lang="en-GB" dirty="0">
                <a:solidFill>
                  <a:schemeClr val="tx1"/>
                </a:solidFill>
              </a:rPr>
              <a:t>estimates with uncertainties </a:t>
            </a:r>
          </a:p>
        </p:txBody>
      </p:sp>
    </p:spTree>
    <p:extLst>
      <p:ext uri="{BB962C8B-B14F-4D97-AF65-F5344CB8AC3E}">
        <p14:creationId xmlns:p14="http://schemas.microsoft.com/office/powerpoint/2010/main" val="239926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67800" cy="719138"/>
          </a:xfrm>
        </p:spPr>
        <p:txBody>
          <a:bodyPr/>
          <a:lstStyle/>
          <a:p>
            <a:r>
              <a:rPr lang="en-GB" sz="4000" dirty="0" smtClean="0">
                <a:solidFill>
                  <a:schemeClr val="accent2"/>
                </a:solidFill>
              </a:rPr>
              <a:t>Reduced Analyst </a:t>
            </a:r>
            <a:r>
              <a:rPr lang="en-GB" sz="4000" dirty="0">
                <a:solidFill>
                  <a:schemeClr val="accent2"/>
                </a:solidFill>
              </a:rPr>
              <a:t>W</a:t>
            </a:r>
            <a:r>
              <a:rPr lang="en-GB" sz="4000" dirty="0" smtClean="0">
                <a:solidFill>
                  <a:schemeClr val="accent2"/>
                </a:solidFill>
              </a:rPr>
              <a:t>orkload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575" y="898856"/>
            <a:ext cx="9768761" cy="6239902"/>
          </a:xfrm>
        </p:spPr>
        <p:txBody>
          <a:bodyPr/>
          <a:lstStyle/>
          <a:p>
            <a:pPr marL="266700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The new locator provides better hypocentre estimates for the ISC review</a:t>
            </a:r>
          </a:p>
          <a:p>
            <a:pPr marL="698500" lvl="1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Only 6% of the events undergo major changes</a:t>
            </a:r>
          </a:p>
          <a:p>
            <a:pPr marL="1130300" lvl="2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Split/merge events, or change a large number of phases</a:t>
            </a:r>
          </a:p>
          <a:p>
            <a:pPr marL="698500" lvl="1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40% of the events are accepted</a:t>
            </a:r>
          </a:p>
          <a:p>
            <a:pPr marL="698500" lvl="1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54% of the events undergo minor changes</a:t>
            </a:r>
          </a:p>
          <a:p>
            <a:pPr marL="266700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Better depth estimates</a:t>
            </a:r>
          </a:p>
          <a:p>
            <a:pPr marL="698500" lvl="1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Depth is fixed by the editors for 10% of the events</a:t>
            </a:r>
          </a:p>
          <a:p>
            <a:pPr marL="266700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The vast majority of phases are correctly identified</a:t>
            </a:r>
          </a:p>
          <a:p>
            <a:pPr marL="698500" lvl="1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1% of the phases are changed</a:t>
            </a:r>
          </a:p>
          <a:p>
            <a:pPr marL="1130300" lvl="2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Associate/disassociate phases</a:t>
            </a:r>
          </a:p>
          <a:p>
            <a:pPr marL="1130300" lvl="2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Rename phases</a:t>
            </a:r>
          </a:p>
          <a:p>
            <a:pPr marL="266700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Amplitudes and magnitudes</a:t>
            </a:r>
          </a:p>
          <a:p>
            <a:pPr marL="698500" lvl="1" indent="-180975">
              <a:lnSpc>
                <a:spcPct val="100000"/>
              </a:lnSpc>
              <a:spcAft>
                <a:spcPts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Outliers automatically removed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2" name="Picture 1" descr="review.png" title="ISC review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72" t="3405" r="11738" b="10969"/>
          <a:stretch/>
        </p:blipFill>
        <p:spPr>
          <a:xfrm>
            <a:off x="5838769" y="4903745"/>
            <a:ext cx="3960000" cy="264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610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D76E519-AD33-C041-A4B4-1BBA5F96A12A}" type="slidenum">
              <a:rPr lang="en-GB"/>
              <a:pPr/>
              <a:t>5</a:t>
            </a:fld>
            <a:endParaRPr lang="en-GB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67800" cy="719138"/>
          </a:xfrm>
        </p:spPr>
        <p:txBody>
          <a:bodyPr/>
          <a:lstStyle/>
          <a:p>
            <a:r>
              <a:rPr lang="en-GB" sz="4000" dirty="0" smtClean="0">
                <a:solidFill>
                  <a:schemeClr val="accent2"/>
                </a:solidFill>
              </a:rPr>
              <a:t>Tohoku, March – May, 2011</a:t>
            </a:r>
            <a:endParaRPr lang="en-GB" sz="4000" dirty="0">
              <a:solidFill>
                <a:schemeClr val="accent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46271" y="1519599"/>
            <a:ext cx="9649810" cy="4680001"/>
            <a:chOff x="246271" y="1011669"/>
            <a:chExt cx="9649810" cy="4680001"/>
          </a:xfrm>
        </p:grpSpPr>
        <p:pic>
          <p:nvPicPr>
            <p:cNvPr id="2" name="Picture 1" descr="Tohokucross_before_auto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271" y="1011669"/>
              <a:ext cx="6380316" cy="4680000"/>
            </a:xfrm>
            <a:prstGeom prst="rect">
              <a:avLst/>
            </a:prstGeom>
          </p:spPr>
        </p:pic>
        <p:pic>
          <p:nvPicPr>
            <p:cNvPr id="3" name="Picture 2" descr="Tohokucross_reviewed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4811" y="1011670"/>
              <a:ext cx="3161270" cy="4680000"/>
            </a:xfrm>
            <a:prstGeom prst="rect">
              <a:avLst/>
            </a:prstGeom>
          </p:spPr>
        </p:pic>
      </p:grp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97966" y="6277685"/>
            <a:ext cx="9709438" cy="113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1800" indent="-3238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63600" indent="-287338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75000"/>
              <a:buFont typeface="Symbol" charset="0"/>
              <a:buChar char=""/>
              <a:defRPr sz="28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2pPr>
            <a:lvl3pPr marL="12954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4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3pPr>
            <a:lvl4pPr marL="17272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charset="0"/>
              <a:buChar char="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4pPr>
            <a:lvl5pPr marL="21590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5pPr>
            <a:lvl6pPr marL="26162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6pPr>
            <a:lvl7pPr marL="30734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7pPr>
            <a:lvl8pPr marL="35306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8pPr>
            <a:lvl9pPr marL="39878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279400" indent="-266700">
              <a:lnSpc>
                <a:spcPct val="100000"/>
              </a:lnSpc>
              <a:spcAft>
                <a:spcPct val="500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Events are better clustered</a:t>
            </a:r>
          </a:p>
          <a:p>
            <a:pPr marL="279400" indent="-266700">
              <a:lnSpc>
                <a:spcPct val="100000"/>
              </a:lnSpc>
              <a:spcAft>
                <a:spcPct val="500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Better resolution in depth</a:t>
            </a:r>
          </a:p>
          <a:p>
            <a:pPr marL="696913" lvl="1" indent="-180975">
              <a:lnSpc>
                <a:spcPct val="100000"/>
              </a:lnSpc>
              <a:spcAft>
                <a:spcPct val="5000"/>
              </a:spcAft>
              <a:buSzPct val="70000"/>
              <a:buFontTx/>
              <a:buChar char="•"/>
            </a:pP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229768" y="910591"/>
            <a:ext cx="2748109" cy="61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1800" indent="-3238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63600" indent="-287338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75000"/>
              <a:buFont typeface="Symbol" charset="0"/>
              <a:buChar char=""/>
              <a:defRPr sz="28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2pPr>
            <a:lvl3pPr marL="12954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4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3pPr>
            <a:lvl4pPr marL="17272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charset="0"/>
              <a:buChar char="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4pPr>
            <a:lvl5pPr marL="21590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5pPr>
            <a:lvl6pPr marL="26162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6pPr>
            <a:lvl7pPr marL="30734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7pPr>
            <a:lvl8pPr marL="35306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8pPr>
            <a:lvl9pPr marL="39878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12700" indent="0">
              <a:lnSpc>
                <a:spcPct val="100000"/>
              </a:lnSpc>
              <a:spcAft>
                <a:spcPct val="5000"/>
              </a:spcAft>
              <a:buSzPct val="70000"/>
              <a:buNone/>
            </a:pPr>
            <a:r>
              <a:rPr lang="en-GB" dirty="0" smtClean="0">
                <a:solidFill>
                  <a:schemeClr val="tx1"/>
                </a:solidFill>
              </a:rPr>
              <a:t>ISC relocation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7393919" y="910613"/>
            <a:ext cx="2070831" cy="61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1800" indent="-3238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63600" indent="-287338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75000"/>
              <a:buFont typeface="Symbol" charset="0"/>
              <a:buChar char=""/>
              <a:defRPr sz="28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2pPr>
            <a:lvl3pPr marL="12954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4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3pPr>
            <a:lvl4pPr marL="17272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charset="0"/>
              <a:buChar char="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4pPr>
            <a:lvl5pPr marL="21590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5pPr>
            <a:lvl6pPr marL="26162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6pPr>
            <a:lvl7pPr marL="30734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7pPr>
            <a:lvl8pPr marL="35306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8pPr>
            <a:lvl9pPr marL="39878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12700" indent="0">
              <a:lnSpc>
                <a:spcPct val="100000"/>
              </a:lnSpc>
              <a:spcAft>
                <a:spcPct val="5000"/>
              </a:spcAft>
              <a:buSzPct val="70000"/>
              <a:buNone/>
            </a:pPr>
            <a:r>
              <a:rPr lang="en-GB" dirty="0" smtClean="0">
                <a:solidFill>
                  <a:schemeClr val="tx1"/>
                </a:solidFill>
              </a:rPr>
              <a:t>ISC review</a:t>
            </a:r>
          </a:p>
        </p:txBody>
      </p:sp>
    </p:spTree>
    <p:extLst>
      <p:ext uri="{BB962C8B-B14F-4D97-AF65-F5344CB8AC3E}">
        <p14:creationId xmlns:p14="http://schemas.microsoft.com/office/powerpoint/2010/main" val="1701714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D76E519-AD33-C041-A4B4-1BBA5F96A12A}" type="slidenum">
              <a:rPr lang="en-GB"/>
              <a:pPr/>
              <a:t>6</a:t>
            </a:fld>
            <a:endParaRPr lang="en-GB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67800" cy="719138"/>
          </a:xfrm>
        </p:spPr>
        <p:txBody>
          <a:bodyPr/>
          <a:lstStyle/>
          <a:p>
            <a:r>
              <a:rPr lang="en-GB" sz="4000" dirty="0" smtClean="0">
                <a:solidFill>
                  <a:schemeClr val="accent2"/>
                </a:solidFill>
              </a:rPr>
              <a:t> Regional Seismic Travel-Times (RSTT)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898" y="937937"/>
            <a:ext cx="9709438" cy="6179598"/>
          </a:xfrm>
        </p:spPr>
        <p:txBody>
          <a:bodyPr/>
          <a:lstStyle/>
          <a:p>
            <a:pPr marL="265113" indent="-180975">
              <a:lnSpc>
                <a:spcPct val="100000"/>
              </a:lnSpc>
              <a:spcAft>
                <a:spcPct val="500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The RSTT rapid </a:t>
            </a:r>
            <a:r>
              <a:rPr lang="en-GB" dirty="0" smtClean="0">
                <a:solidFill>
                  <a:schemeClr val="tx1"/>
                </a:solidFill>
              </a:rPr>
              <a:t>ray-tracing </a:t>
            </a:r>
            <a:r>
              <a:rPr lang="en-GB" dirty="0" smtClean="0">
                <a:solidFill>
                  <a:schemeClr val="tx1"/>
                </a:solidFill>
              </a:rPr>
              <a:t>capabilities allow the use of realistic 3D models in routine operations</a:t>
            </a:r>
          </a:p>
          <a:p>
            <a:pPr marL="265113" indent="-180975">
              <a:lnSpc>
                <a:spcPct val="100000"/>
              </a:lnSpc>
              <a:spcAft>
                <a:spcPct val="500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RSTT package</a:t>
            </a:r>
            <a:endParaRPr lang="en-GB" sz="2800" dirty="0" smtClean="0">
              <a:solidFill>
                <a:schemeClr val="tx1"/>
              </a:solidFill>
            </a:endParaRPr>
          </a:p>
          <a:p>
            <a:pPr marL="711200" lvl="1" indent="-266700">
              <a:lnSpc>
                <a:spcPct val="100000"/>
              </a:lnSpc>
              <a:spcAft>
                <a:spcPct val="500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Developed by DoE labs LLNL, LANL and Sandia</a:t>
            </a:r>
          </a:p>
          <a:p>
            <a:pPr marL="711200" lvl="1" indent="-266700">
              <a:lnSpc>
                <a:spcPct val="100000"/>
              </a:lnSpc>
              <a:spcAft>
                <a:spcPct val="500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Global 3D upper mantle velocity model</a:t>
            </a:r>
          </a:p>
          <a:p>
            <a:pPr marL="711200" lvl="1" indent="-266700">
              <a:lnSpc>
                <a:spcPct val="100000"/>
              </a:lnSpc>
              <a:spcAft>
                <a:spcPct val="500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Crust: unified model in Eurasia, Crust2.0 elsewhere</a:t>
            </a:r>
            <a:endParaRPr lang="en-GB" dirty="0">
              <a:solidFill>
                <a:schemeClr val="tx1"/>
              </a:solidFill>
            </a:endParaRPr>
          </a:p>
          <a:p>
            <a:pPr marL="711200" lvl="1" indent="-266700">
              <a:lnSpc>
                <a:spcPct val="100000"/>
              </a:lnSpc>
              <a:spcAft>
                <a:spcPct val="500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Travel-time prediction utilities for regional (</a:t>
            </a:r>
            <a:r>
              <a:rPr lang="en-GB" dirty="0" err="1" smtClean="0">
                <a:solidFill>
                  <a:schemeClr val="tx1"/>
                </a:solidFill>
              </a:rPr>
              <a:t>Pn</a:t>
            </a:r>
            <a:r>
              <a:rPr lang="en-GB" dirty="0" smtClean="0">
                <a:solidFill>
                  <a:schemeClr val="tx1"/>
                </a:solidFill>
              </a:rPr>
              <a:t>/</a:t>
            </a:r>
            <a:r>
              <a:rPr lang="en-GB" dirty="0" err="1" smtClean="0">
                <a:solidFill>
                  <a:schemeClr val="tx1"/>
                </a:solidFill>
              </a:rPr>
              <a:t>Sn</a:t>
            </a:r>
            <a:r>
              <a:rPr lang="en-GB" dirty="0" smtClean="0">
                <a:solidFill>
                  <a:schemeClr val="tx1"/>
                </a:solidFill>
              </a:rPr>
              <a:t>) and first-arriving crustal (</a:t>
            </a:r>
            <a:r>
              <a:rPr lang="en-GB" dirty="0" err="1" smtClean="0">
                <a:solidFill>
                  <a:schemeClr val="tx1"/>
                </a:solidFill>
              </a:rPr>
              <a:t>Pg</a:t>
            </a:r>
            <a:r>
              <a:rPr lang="en-GB" dirty="0" smtClean="0">
                <a:solidFill>
                  <a:schemeClr val="tx1"/>
                </a:solidFill>
              </a:rPr>
              <a:t>/</a:t>
            </a:r>
            <a:r>
              <a:rPr lang="en-GB" dirty="0" err="1" smtClean="0">
                <a:solidFill>
                  <a:schemeClr val="tx1"/>
                </a:solidFill>
              </a:rPr>
              <a:t>Lg</a:t>
            </a:r>
            <a:r>
              <a:rPr lang="en-GB" dirty="0" smtClean="0">
                <a:solidFill>
                  <a:schemeClr val="tx1"/>
                </a:solidFill>
              </a:rPr>
              <a:t>) phases </a:t>
            </a:r>
          </a:p>
          <a:p>
            <a:pPr marL="265113" indent="-180975">
              <a:lnSpc>
                <a:spcPct val="100000"/>
              </a:lnSpc>
              <a:spcAft>
                <a:spcPct val="500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RSTT</a:t>
            </a:r>
            <a:r>
              <a:rPr lang="en-GB" dirty="0">
                <a:solidFill>
                  <a:schemeClr val="tx1"/>
                </a:solidFill>
              </a:rPr>
              <a:t>-enabled version of the ISC </a:t>
            </a:r>
            <a:r>
              <a:rPr lang="en-GB" dirty="0" smtClean="0">
                <a:solidFill>
                  <a:schemeClr val="tx1"/>
                </a:solidFill>
              </a:rPr>
              <a:t>locator</a:t>
            </a:r>
          </a:p>
          <a:p>
            <a:pPr marL="696913" lvl="1" indent="-180975">
              <a:lnSpc>
                <a:spcPct val="100000"/>
              </a:lnSpc>
              <a:spcAft>
                <a:spcPct val="500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Developed to test and evaluate RSTT performance</a:t>
            </a:r>
            <a:endParaRPr lang="en-GB" dirty="0">
              <a:solidFill>
                <a:schemeClr val="tx1"/>
              </a:solidFill>
            </a:endParaRPr>
          </a:p>
          <a:p>
            <a:pPr marL="696913" lvl="1" indent="-180975">
              <a:lnSpc>
                <a:spcPct val="100000"/>
              </a:lnSpc>
              <a:spcAft>
                <a:spcPct val="5000"/>
              </a:spcAft>
              <a:buSzPct val="70000"/>
              <a:buFontTx/>
              <a:buChar char="•"/>
            </a:pPr>
            <a:r>
              <a:rPr lang="en-GB" dirty="0">
                <a:solidFill>
                  <a:schemeClr val="tx1"/>
                </a:solidFill>
              </a:rPr>
              <a:t>Uses </a:t>
            </a:r>
            <a:r>
              <a:rPr lang="en-GB" dirty="0" err="1">
                <a:solidFill>
                  <a:schemeClr val="tx1"/>
                </a:solidFill>
              </a:rPr>
              <a:t>Pn</a:t>
            </a:r>
            <a:r>
              <a:rPr lang="en-GB" dirty="0">
                <a:solidFill>
                  <a:schemeClr val="tx1"/>
                </a:solidFill>
              </a:rPr>
              <a:t>/</a:t>
            </a:r>
            <a:r>
              <a:rPr lang="en-GB" dirty="0" err="1">
                <a:solidFill>
                  <a:schemeClr val="tx1"/>
                </a:solidFill>
              </a:rPr>
              <a:t>Sn</a:t>
            </a:r>
            <a:r>
              <a:rPr lang="en-GB" dirty="0">
                <a:solidFill>
                  <a:schemeClr val="tx1"/>
                </a:solidFill>
              </a:rPr>
              <a:t> and optionally </a:t>
            </a:r>
            <a:r>
              <a:rPr lang="en-GB" dirty="0" err="1">
                <a:solidFill>
                  <a:schemeClr val="tx1"/>
                </a:solidFill>
              </a:rPr>
              <a:t>Pg</a:t>
            </a:r>
            <a:r>
              <a:rPr lang="en-GB" dirty="0">
                <a:solidFill>
                  <a:schemeClr val="tx1"/>
                </a:solidFill>
              </a:rPr>
              <a:t>/</a:t>
            </a:r>
            <a:r>
              <a:rPr lang="en-GB" dirty="0" err="1">
                <a:solidFill>
                  <a:schemeClr val="tx1"/>
                </a:solidFill>
              </a:rPr>
              <a:t>Lg</a:t>
            </a:r>
            <a:r>
              <a:rPr lang="en-GB" dirty="0">
                <a:solidFill>
                  <a:schemeClr val="tx1"/>
                </a:solidFill>
              </a:rPr>
              <a:t> (</a:t>
            </a:r>
            <a:r>
              <a:rPr lang="en-GB" dirty="0" err="1">
                <a:solidFill>
                  <a:schemeClr val="tx1"/>
                </a:solidFill>
              </a:rPr>
              <a:t>Pb</a:t>
            </a:r>
            <a:r>
              <a:rPr lang="en-GB" dirty="0">
                <a:solidFill>
                  <a:schemeClr val="tx1"/>
                </a:solidFill>
              </a:rPr>
              <a:t>/</a:t>
            </a:r>
            <a:r>
              <a:rPr lang="en-GB" dirty="0" err="1">
                <a:solidFill>
                  <a:schemeClr val="tx1"/>
                </a:solidFill>
              </a:rPr>
              <a:t>Sb</a:t>
            </a:r>
            <a:r>
              <a:rPr lang="en-GB" dirty="0">
                <a:solidFill>
                  <a:schemeClr val="tx1"/>
                </a:solidFill>
              </a:rPr>
              <a:t>/</a:t>
            </a:r>
            <a:r>
              <a:rPr lang="en-GB" dirty="0" err="1">
                <a:solidFill>
                  <a:schemeClr val="tx1"/>
                </a:solidFill>
              </a:rPr>
              <a:t>Sg</a:t>
            </a:r>
            <a:r>
              <a:rPr lang="en-GB" dirty="0">
                <a:solidFill>
                  <a:schemeClr val="tx1"/>
                </a:solidFill>
              </a:rPr>
              <a:t>) predictions</a:t>
            </a:r>
          </a:p>
          <a:p>
            <a:pPr marL="711200" lvl="1" indent="-266700">
              <a:lnSpc>
                <a:spcPct val="100000"/>
              </a:lnSpc>
              <a:spcAft>
                <a:spcPct val="500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Part of the </a:t>
            </a:r>
            <a:r>
              <a:rPr lang="en-GB" dirty="0" smtClean="0">
                <a:solidFill>
                  <a:schemeClr val="tx1"/>
                </a:solidFill>
              </a:rPr>
              <a:t>open-source </a:t>
            </a:r>
            <a:r>
              <a:rPr lang="en-GB" dirty="0" smtClean="0">
                <a:solidFill>
                  <a:schemeClr val="tx1"/>
                </a:solidFill>
              </a:rPr>
              <a:t>ISC locator package</a:t>
            </a:r>
          </a:p>
          <a:p>
            <a:pPr marL="279400" indent="-266700">
              <a:lnSpc>
                <a:spcPct val="100000"/>
              </a:lnSpc>
              <a:spcAft>
                <a:spcPct val="500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Not part of standard ISC operations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D76E519-AD33-C041-A4B4-1BBA5F96A12A}" type="slidenum">
              <a:rPr lang="en-GB"/>
              <a:pPr/>
              <a:t>7</a:t>
            </a:fld>
            <a:endParaRPr lang="en-GB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67800" cy="719138"/>
          </a:xfrm>
        </p:spPr>
        <p:txBody>
          <a:bodyPr/>
          <a:lstStyle/>
          <a:p>
            <a:r>
              <a:rPr lang="en-GB" sz="4000" dirty="0" smtClean="0">
                <a:solidFill>
                  <a:schemeClr val="accent2"/>
                </a:solidFill>
              </a:rPr>
              <a:t> RSTT Relocation Tests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898" y="859777"/>
            <a:ext cx="9709438" cy="2344841"/>
          </a:xfrm>
        </p:spPr>
        <p:txBody>
          <a:bodyPr/>
          <a:lstStyle/>
          <a:p>
            <a:pPr marL="279400" indent="-266700">
              <a:lnSpc>
                <a:spcPct val="100000"/>
              </a:lnSpc>
              <a:spcAft>
                <a:spcPct val="500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Explore whether the RSTT package could be used in future ISC processing</a:t>
            </a:r>
          </a:p>
          <a:p>
            <a:pPr marL="696913" lvl="1" indent="-180975">
              <a:lnSpc>
                <a:spcPct val="100000"/>
              </a:lnSpc>
              <a:spcAft>
                <a:spcPct val="500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Relocated some 5,600 GT0-5 events in Eurasia</a:t>
            </a:r>
          </a:p>
          <a:p>
            <a:pPr marL="696913" lvl="1" indent="-180975">
              <a:lnSpc>
                <a:spcPct val="100000"/>
              </a:lnSpc>
              <a:spcAft>
                <a:spcPct val="500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Most GT evens are very well recorded – improvements are expected in the tails</a:t>
            </a:r>
          </a:p>
        </p:txBody>
      </p:sp>
      <p:pic>
        <p:nvPicPr>
          <p:cNvPr id="2" name="Picture 1" descr="RSTT_GT.ma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766" y="3528344"/>
            <a:ext cx="3600000" cy="1876105"/>
          </a:xfrm>
          <a:prstGeom prst="rect">
            <a:avLst/>
          </a:prstGeom>
        </p:spPr>
      </p:pic>
      <p:pic>
        <p:nvPicPr>
          <p:cNvPr id="7" name="Picture 6" descr="cumulative.earthquakes.pairwise.misloc.ISC1.RSTT1.RS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268" y="3320648"/>
            <a:ext cx="3060000" cy="4212660"/>
          </a:xfrm>
          <a:prstGeom prst="rect">
            <a:avLst/>
          </a:prstGeom>
        </p:spPr>
      </p:pic>
      <p:pic>
        <p:nvPicPr>
          <p:cNvPr id="10" name="Picture 9" descr="cumulative.explosions.pairwise.misloc.ISC1.RSTT1.RS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1" y="3322873"/>
            <a:ext cx="3060000" cy="4212660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681345" y="5512876"/>
            <a:ext cx="2871806" cy="1463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1800" indent="-32385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63600" indent="-287338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75000"/>
              <a:buFont typeface="Symbol" charset="0"/>
              <a:buChar char=""/>
              <a:defRPr sz="28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2pPr>
            <a:lvl3pPr marL="12954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4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3pPr>
            <a:lvl4pPr marL="17272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charset="0"/>
              <a:buChar char="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4pPr>
            <a:lvl5pPr marL="21590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5pPr>
            <a:lvl6pPr marL="26162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6pPr>
            <a:lvl7pPr marL="30734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7pPr>
            <a:lvl8pPr marL="35306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8pPr>
            <a:lvl9pPr marL="39878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0"/>
              <a:buChar char=""/>
              <a:defRPr sz="2000">
                <a:solidFill>
                  <a:srgbClr val="000000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 marL="82550" lvl="1" indent="0">
              <a:lnSpc>
                <a:spcPct val="100000"/>
              </a:lnSpc>
              <a:spcAft>
                <a:spcPct val="5000"/>
              </a:spcAft>
              <a:buSzPct val="70000"/>
              <a:buNone/>
            </a:pPr>
            <a:r>
              <a:rPr lang="en-GB" sz="2400" dirty="0" smtClean="0">
                <a:solidFill>
                  <a:schemeClr val="tx1"/>
                </a:solidFill>
              </a:rPr>
              <a:t>Relocation Tests:</a:t>
            </a:r>
          </a:p>
          <a:p>
            <a:pPr marL="273050" lvl="1" indent="0">
              <a:lnSpc>
                <a:spcPct val="100000"/>
              </a:lnSpc>
              <a:spcAft>
                <a:spcPct val="5000"/>
              </a:spcAft>
              <a:buSzPct val="70000"/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1) RSTT phases only</a:t>
            </a:r>
          </a:p>
          <a:p>
            <a:pPr marL="273050" lvl="1" indent="0">
              <a:lnSpc>
                <a:spcPct val="100000"/>
              </a:lnSpc>
              <a:spcAft>
                <a:spcPct val="5000"/>
              </a:spcAft>
              <a:buSzPct val="70000"/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2) RSTT + ak135</a:t>
            </a:r>
          </a:p>
          <a:p>
            <a:pPr marL="82550" lvl="1" indent="0">
              <a:lnSpc>
                <a:spcPct val="100000"/>
              </a:lnSpc>
              <a:spcAft>
                <a:spcPct val="5000"/>
              </a:spcAft>
              <a:buSzPct val="70000"/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With and without </a:t>
            </a:r>
            <a:r>
              <a:rPr lang="en-GB" sz="2000" dirty="0" err="1" smtClean="0">
                <a:solidFill>
                  <a:schemeClr val="tx1"/>
                </a:solidFill>
              </a:rPr>
              <a:t>Pg</a:t>
            </a:r>
            <a:r>
              <a:rPr lang="en-GB" sz="2000" dirty="0" smtClean="0">
                <a:solidFill>
                  <a:schemeClr val="tx1"/>
                </a:solidFill>
              </a:rPr>
              <a:t>/</a:t>
            </a:r>
            <a:r>
              <a:rPr lang="en-GB" sz="2000" dirty="0" err="1" smtClean="0">
                <a:solidFill>
                  <a:schemeClr val="tx1"/>
                </a:solidFill>
              </a:rPr>
              <a:t>Lg</a:t>
            </a:r>
            <a:endParaRPr lang="en-GB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649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D76E519-AD33-C041-A4B4-1BBA5F96A12A}" type="slidenum">
              <a:rPr lang="en-GB"/>
              <a:pPr/>
              <a:t>8</a:t>
            </a:fld>
            <a:endParaRPr lang="en-GB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67800" cy="719138"/>
          </a:xfrm>
        </p:spPr>
        <p:txBody>
          <a:bodyPr/>
          <a:lstStyle/>
          <a:p>
            <a:r>
              <a:rPr lang="en-GB" sz="4000" dirty="0" smtClean="0">
                <a:solidFill>
                  <a:schemeClr val="accent2"/>
                </a:solidFill>
              </a:rPr>
              <a:t> Improvements due to RSTT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4725" y="6225457"/>
            <a:ext cx="9709438" cy="1129350"/>
          </a:xfrm>
        </p:spPr>
        <p:txBody>
          <a:bodyPr/>
          <a:lstStyle/>
          <a:p>
            <a:pPr marL="12700" indent="0">
              <a:lnSpc>
                <a:spcPct val="100000"/>
              </a:lnSpc>
              <a:spcAft>
                <a:spcPct val="5000"/>
              </a:spcAft>
              <a:buSzPct val="70000"/>
              <a:buNone/>
            </a:pPr>
            <a:r>
              <a:rPr lang="en-GB" dirty="0" smtClean="0">
                <a:solidFill>
                  <a:schemeClr val="tx1"/>
                </a:solidFill>
              </a:rPr>
              <a:t>More pronounced improvements with increasingly unbalanced networks</a:t>
            </a:r>
          </a:p>
        </p:txBody>
      </p:sp>
      <p:pic>
        <p:nvPicPr>
          <p:cNvPr id="8" name="Picture 7" descr="perctl.pairwise.nsta.all.ISC2.RSTT2.RS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32" y="801154"/>
            <a:ext cx="4320000" cy="5364566"/>
          </a:xfrm>
          <a:prstGeom prst="rect">
            <a:avLst/>
          </a:prstGeom>
        </p:spPr>
      </p:pic>
      <p:pic>
        <p:nvPicPr>
          <p:cNvPr id="9" name="Picture 8" descr="perctl.pairwise.sgap.all.ISC2.RSTT2.RS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847" y="801154"/>
            <a:ext cx="4320000" cy="542884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912228" y="4469774"/>
            <a:ext cx="1621658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90% percentile</a:t>
            </a:r>
            <a:endParaRPr lang="en-US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606452" y="5367137"/>
            <a:ext cx="903012" cy="324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median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014875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CA0119C-B775-D14B-88BD-CC6BAA8D2F79}" type="slidenum">
              <a:rPr lang="en-GB"/>
              <a:pPr/>
              <a:t>9</a:t>
            </a:fld>
            <a:endParaRPr lang="en-GB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67800" cy="719138"/>
          </a:xfrm>
        </p:spPr>
        <p:txBody>
          <a:bodyPr/>
          <a:lstStyle/>
          <a:p>
            <a:r>
              <a:rPr lang="en-GB" sz="4000" dirty="0" smtClean="0">
                <a:solidFill>
                  <a:schemeClr val="accent2"/>
                </a:solidFill>
              </a:rPr>
              <a:t>Evolution of ISC Procedures</a:t>
            </a:r>
            <a:endParaRPr lang="en-GB" sz="4000" dirty="0">
              <a:solidFill>
                <a:schemeClr val="accent2"/>
              </a:solidFill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712" y="5869335"/>
            <a:ext cx="9755188" cy="1546427"/>
          </a:xfrm>
        </p:spPr>
        <p:txBody>
          <a:bodyPr/>
          <a:lstStyle/>
          <a:p>
            <a:pPr marL="271463" indent="-165100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The current ISC </a:t>
            </a:r>
            <a:r>
              <a:rPr lang="en-GB" dirty="0" smtClean="0">
                <a:solidFill>
                  <a:schemeClr val="tx1"/>
                </a:solidFill>
              </a:rPr>
              <a:t>Bulletin </a:t>
            </a:r>
            <a:r>
              <a:rPr lang="en-GB" dirty="0" smtClean="0">
                <a:solidFill>
                  <a:schemeClr val="tx1"/>
                </a:solidFill>
              </a:rPr>
              <a:t>is far from homogeneous </a:t>
            </a:r>
          </a:p>
          <a:p>
            <a:pPr marL="266700" indent="-180975">
              <a:lnSpc>
                <a:spcPct val="100000"/>
              </a:lnSpc>
              <a:spcAft>
                <a:spcPct val="0"/>
              </a:spcAft>
              <a:buSzPct val="70000"/>
              <a:buFontTx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The robust performance of the new ISC locator offers the opportunity to rebuild the ISC </a:t>
            </a:r>
            <a:r>
              <a:rPr lang="en-GB" dirty="0" smtClean="0">
                <a:solidFill>
                  <a:schemeClr val="tx1"/>
                </a:solidFill>
              </a:rPr>
              <a:t>Bulletin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153625" name="Group 153624"/>
          <p:cNvGrpSpPr/>
          <p:nvPr/>
        </p:nvGrpSpPr>
        <p:grpSpPr>
          <a:xfrm>
            <a:off x="152388" y="812872"/>
            <a:ext cx="9796599" cy="4904396"/>
            <a:chOff x="50796" y="2607554"/>
            <a:chExt cx="9796599" cy="4904396"/>
          </a:xfrm>
        </p:grpSpPr>
        <p:pic>
          <p:nvPicPr>
            <p:cNvPr id="5" name="Picture 4" descr="isceventsperyear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96" y="2607554"/>
              <a:ext cx="9796599" cy="4904396"/>
            </a:xfrm>
            <a:prstGeom prst="rect">
              <a:avLst/>
            </a:prstGeom>
          </p:spPr>
        </p:pic>
        <p:sp>
          <p:nvSpPr>
            <p:cNvPr id="6" name="Rectangle 3"/>
            <p:cNvSpPr txBox="1">
              <a:spLocks noChangeArrowheads="1"/>
            </p:cNvSpPr>
            <p:nvPr/>
          </p:nvSpPr>
          <p:spPr bwMode="auto">
            <a:xfrm>
              <a:off x="8730066" y="2692022"/>
              <a:ext cx="379113" cy="1625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  <a:ext uri="{FAA26D3D-D897-4be2-8F04-BA451C77F1D7}">
                <ma14:placeholderFlag xmlns:ma14="http://schemas.microsoft.com/office/mac/drawingml/2011/main" val="1"/>
              </a:ext>
            </a:extLst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marL="431800" indent="-32385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425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3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863600" indent="-287338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138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8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2pPr>
              <a:lvl3pPr marL="1295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850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4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3pPr>
              <a:lvl4pPr marL="1727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575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4pPr>
              <a:lvl5pPr marL="21590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5pPr>
              <a:lvl6pPr marL="2616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6pPr>
              <a:lvl7pPr marL="3073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7pPr>
              <a:lvl8pPr marL="35306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8pPr>
              <a:lvl9pPr marL="39878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9pPr>
            </a:lstStyle>
            <a:p>
              <a:pPr marL="82550" lvl="1" indent="0" algn="r">
                <a:lnSpc>
                  <a:spcPct val="100000"/>
                </a:lnSpc>
                <a:spcAft>
                  <a:spcPct val="5000"/>
                </a:spcAft>
                <a:buSzPct val="70000"/>
                <a:buNone/>
              </a:pPr>
              <a:r>
                <a:rPr lang="en-GB" sz="2000" dirty="0" smtClean="0">
                  <a:solidFill>
                    <a:srgbClr val="FF0000"/>
                  </a:solidFill>
                </a:rPr>
                <a:t>New locator</a:t>
              </a:r>
            </a:p>
          </p:txBody>
        </p:sp>
        <p:sp>
          <p:nvSpPr>
            <p:cNvPr id="7" name="Rectangle 3"/>
            <p:cNvSpPr txBox="1">
              <a:spLocks noChangeArrowheads="1"/>
            </p:cNvSpPr>
            <p:nvPr/>
          </p:nvSpPr>
          <p:spPr bwMode="auto">
            <a:xfrm>
              <a:off x="2194514" y="2692023"/>
              <a:ext cx="311363" cy="23703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  <a:ext uri="{FAA26D3D-D897-4be2-8F04-BA451C77F1D7}">
                <ma14:placeholderFlag xmlns:ma14="http://schemas.microsoft.com/office/mac/drawingml/2011/main" val="1"/>
              </a:ext>
            </a:extLst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marL="431800" indent="-32385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425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3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863600" indent="-287338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138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8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2pPr>
              <a:lvl3pPr marL="1295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850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4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3pPr>
              <a:lvl4pPr marL="1727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575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4pPr>
              <a:lvl5pPr marL="21590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5pPr>
              <a:lvl6pPr marL="2616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6pPr>
              <a:lvl7pPr marL="3073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7pPr>
              <a:lvl8pPr marL="35306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8pPr>
              <a:lvl9pPr marL="39878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9pPr>
            </a:lstStyle>
            <a:p>
              <a:pPr marL="82550" lvl="1" indent="0" algn="r">
                <a:lnSpc>
                  <a:spcPct val="70000"/>
                </a:lnSpc>
                <a:spcAft>
                  <a:spcPct val="5000"/>
                </a:spcAft>
                <a:buSzPct val="70000"/>
                <a:buNone/>
              </a:pPr>
              <a:r>
                <a:rPr lang="en-GB" sz="2000" dirty="0" smtClean="0">
                  <a:solidFill>
                    <a:srgbClr val="FF0000"/>
                  </a:solidFill>
                </a:rPr>
                <a:t>Surface wave amps </a:t>
              </a:r>
            </a:p>
          </p:txBody>
        </p:sp>
        <p:sp>
          <p:nvSpPr>
            <p:cNvPr id="8" name="Rectangle 3"/>
            <p:cNvSpPr txBox="1">
              <a:spLocks noChangeArrowheads="1"/>
            </p:cNvSpPr>
            <p:nvPr/>
          </p:nvSpPr>
          <p:spPr bwMode="auto">
            <a:xfrm>
              <a:off x="3362819" y="2692064"/>
              <a:ext cx="379079" cy="19639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  <a:ext uri="{FAA26D3D-D897-4be2-8F04-BA451C77F1D7}">
                <ma14:placeholderFlag xmlns:ma14="http://schemas.microsoft.com/office/mac/drawingml/2011/main" val="1"/>
              </a:ext>
            </a:extLst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marL="431800" indent="-32385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425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3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863600" indent="-287338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138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8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2pPr>
              <a:lvl3pPr marL="1295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850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4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3pPr>
              <a:lvl4pPr marL="1727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575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4pPr>
              <a:lvl5pPr marL="21590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5pPr>
              <a:lvl6pPr marL="2616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6pPr>
              <a:lvl7pPr marL="3073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7pPr>
              <a:lvl8pPr marL="35306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8pPr>
              <a:lvl9pPr marL="39878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9pPr>
            </a:lstStyle>
            <a:p>
              <a:pPr marL="82550" lvl="1" indent="0" algn="r">
                <a:lnSpc>
                  <a:spcPct val="100000"/>
                </a:lnSpc>
                <a:spcAft>
                  <a:spcPct val="5000"/>
                </a:spcAft>
                <a:buSzPct val="70000"/>
                <a:buNone/>
              </a:pPr>
              <a:r>
                <a:rPr lang="en-GB" sz="2000" dirty="0" smtClean="0">
                  <a:solidFill>
                    <a:srgbClr val="FF0000"/>
                  </a:solidFill>
                </a:rPr>
                <a:t>MS calculated</a:t>
              </a:r>
            </a:p>
          </p:txBody>
        </p:sp>
        <p:sp>
          <p:nvSpPr>
            <p:cNvPr id="9" name="Rectangle 3"/>
            <p:cNvSpPr txBox="1">
              <a:spLocks noChangeArrowheads="1"/>
            </p:cNvSpPr>
            <p:nvPr/>
          </p:nvSpPr>
          <p:spPr bwMode="auto">
            <a:xfrm>
              <a:off x="6664448" y="2692065"/>
              <a:ext cx="379113" cy="1625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  <a:ext uri="{FAA26D3D-D897-4be2-8F04-BA451C77F1D7}">
                <ma14:placeholderFlag xmlns:ma14="http://schemas.microsoft.com/office/mac/drawingml/2011/main" val="1"/>
              </a:ext>
            </a:extLst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marL="431800" indent="-32385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425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3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863600" indent="-287338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138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8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2pPr>
              <a:lvl3pPr marL="1295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850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4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3pPr>
              <a:lvl4pPr marL="1727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575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4pPr>
              <a:lvl5pPr marL="21590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5pPr>
              <a:lvl6pPr marL="2616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6pPr>
              <a:lvl7pPr marL="3073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7pPr>
              <a:lvl8pPr marL="35306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8pPr>
              <a:lvl9pPr marL="39878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9pPr>
            </a:lstStyle>
            <a:p>
              <a:pPr marL="82550" lvl="1" indent="0" algn="r">
                <a:lnSpc>
                  <a:spcPct val="100000"/>
                </a:lnSpc>
                <a:spcAft>
                  <a:spcPct val="5000"/>
                </a:spcAft>
                <a:buSzPct val="70000"/>
                <a:buNone/>
              </a:pPr>
              <a:r>
                <a:rPr lang="en-GB" sz="2000" dirty="0" smtClean="0">
                  <a:solidFill>
                    <a:srgbClr val="008000"/>
                  </a:solidFill>
                </a:rPr>
                <a:t>ISC database</a:t>
              </a:r>
            </a:p>
          </p:txBody>
        </p:sp>
        <p:sp>
          <p:nvSpPr>
            <p:cNvPr id="10" name="Rectangle 3"/>
            <p:cNvSpPr txBox="1">
              <a:spLocks noChangeArrowheads="1"/>
            </p:cNvSpPr>
            <p:nvPr/>
          </p:nvSpPr>
          <p:spPr bwMode="auto">
            <a:xfrm>
              <a:off x="6359683" y="2692065"/>
              <a:ext cx="209762" cy="17438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  <a:ext uri="{FAA26D3D-D897-4be2-8F04-BA451C77F1D7}">
                <ma14:placeholderFlag xmlns:ma14="http://schemas.microsoft.com/office/mac/drawingml/2011/main" val="1"/>
              </a:ext>
            </a:extLst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marL="431800" indent="-32385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425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3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863600" indent="-287338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138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8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2pPr>
              <a:lvl3pPr marL="1295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850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4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3pPr>
              <a:lvl4pPr marL="1727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575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4pPr>
              <a:lvl5pPr marL="21590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5pPr>
              <a:lvl6pPr marL="2616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6pPr>
              <a:lvl7pPr marL="3073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7pPr>
              <a:lvl8pPr marL="35306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8pPr>
              <a:lvl9pPr marL="39878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9pPr>
            </a:lstStyle>
            <a:p>
              <a:pPr marL="82550" lvl="1" indent="0" algn="r">
                <a:lnSpc>
                  <a:spcPct val="70000"/>
                </a:lnSpc>
                <a:spcAft>
                  <a:spcPct val="5000"/>
                </a:spcAft>
                <a:buSzPct val="70000"/>
                <a:buNone/>
              </a:pPr>
              <a:r>
                <a:rPr lang="en-GB" sz="2000" dirty="0" smtClean="0">
                  <a:solidFill>
                    <a:srgbClr val="008000"/>
                  </a:solidFill>
                </a:rPr>
                <a:t>ISC website</a:t>
              </a:r>
            </a:p>
          </p:txBody>
        </p:sp>
        <p:sp>
          <p:nvSpPr>
            <p:cNvPr id="11" name="Rectangle 3"/>
            <p:cNvSpPr txBox="1">
              <a:spLocks noChangeArrowheads="1"/>
            </p:cNvSpPr>
            <p:nvPr/>
          </p:nvSpPr>
          <p:spPr bwMode="auto">
            <a:xfrm>
              <a:off x="7128185" y="2708952"/>
              <a:ext cx="287840" cy="1896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  <a:ext uri="{FAA26D3D-D897-4be2-8F04-BA451C77F1D7}">
                <ma14:placeholderFlag xmlns:ma14="http://schemas.microsoft.com/office/mac/drawingml/2011/main" val="1"/>
              </a:ext>
            </a:extLst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marL="431800" indent="-32385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425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3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863600" indent="-287338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138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8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2pPr>
              <a:lvl3pPr marL="1295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850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4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3pPr>
              <a:lvl4pPr marL="1727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575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4pPr>
              <a:lvl5pPr marL="21590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5pPr>
              <a:lvl6pPr marL="2616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6pPr>
              <a:lvl7pPr marL="3073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7pPr>
              <a:lvl8pPr marL="35306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8pPr>
              <a:lvl9pPr marL="39878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9pPr>
            </a:lstStyle>
            <a:p>
              <a:pPr marL="82550" lvl="1" indent="0" algn="r">
                <a:lnSpc>
                  <a:spcPct val="70000"/>
                </a:lnSpc>
                <a:spcAft>
                  <a:spcPct val="5000"/>
                </a:spcAft>
                <a:buSzPct val="70000"/>
                <a:buNone/>
              </a:pPr>
              <a:r>
                <a:rPr lang="en-GB" sz="2000" dirty="0" smtClean="0">
                  <a:solidFill>
                    <a:srgbClr val="FF0000"/>
                  </a:solidFill>
                </a:rPr>
                <a:t>First-arriving S </a:t>
              </a:r>
            </a:p>
          </p:txBody>
        </p:sp>
        <p:sp>
          <p:nvSpPr>
            <p:cNvPr id="12" name="Rectangle 3"/>
            <p:cNvSpPr txBox="1">
              <a:spLocks noChangeArrowheads="1"/>
            </p:cNvSpPr>
            <p:nvPr/>
          </p:nvSpPr>
          <p:spPr bwMode="auto">
            <a:xfrm>
              <a:off x="8188273" y="2692044"/>
              <a:ext cx="379113" cy="1625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  <a:ext uri="{FAA26D3D-D897-4be2-8F04-BA451C77F1D7}">
                <ma14:placeholderFlag xmlns:ma14="http://schemas.microsoft.com/office/mac/drawingml/2011/main" val="1"/>
              </a:ext>
            </a:extLst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marL="431800" indent="-32385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425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3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863600" indent="-287338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138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8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2pPr>
              <a:lvl3pPr marL="1295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850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4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3pPr>
              <a:lvl4pPr marL="1727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575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4pPr>
              <a:lvl5pPr marL="21590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5pPr>
              <a:lvl6pPr marL="2616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6pPr>
              <a:lvl7pPr marL="3073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7pPr>
              <a:lvl8pPr marL="35306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8pPr>
              <a:lvl9pPr marL="39878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9pPr>
            </a:lstStyle>
            <a:p>
              <a:pPr marL="82550" lvl="1" indent="0" algn="r">
                <a:lnSpc>
                  <a:spcPct val="100000"/>
                </a:lnSpc>
                <a:spcAft>
                  <a:spcPct val="5000"/>
                </a:spcAft>
                <a:buSzPct val="70000"/>
                <a:buNone/>
              </a:pPr>
              <a:r>
                <a:rPr lang="en-GB" sz="2000" dirty="0">
                  <a:solidFill>
                    <a:srgbClr val="FF0000"/>
                  </a:solidFill>
                </a:rPr>
                <a:t>a</a:t>
              </a:r>
              <a:r>
                <a:rPr lang="en-GB" sz="2000" dirty="0" smtClean="0">
                  <a:solidFill>
                    <a:srgbClr val="FF0000"/>
                  </a:solidFill>
                </a:rPr>
                <a:t>k135 tables</a:t>
              </a:r>
            </a:p>
          </p:txBody>
        </p:sp>
        <p:sp>
          <p:nvSpPr>
            <p:cNvPr id="13" name="Rectangle 3"/>
            <p:cNvSpPr txBox="1">
              <a:spLocks noChangeArrowheads="1"/>
            </p:cNvSpPr>
            <p:nvPr/>
          </p:nvSpPr>
          <p:spPr bwMode="auto">
            <a:xfrm>
              <a:off x="7511023" y="2708975"/>
              <a:ext cx="531481" cy="2268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  <a:ext uri="{FAA26D3D-D897-4be2-8F04-BA451C77F1D7}">
                <ma14:placeholderFlag xmlns:ma14="http://schemas.microsoft.com/office/mac/drawingml/2011/main" val="1"/>
              </a:ext>
            </a:extLst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marL="431800" indent="-32385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425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3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863600" indent="-287338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138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8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2pPr>
              <a:lvl3pPr marL="1295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850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4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3pPr>
              <a:lvl4pPr marL="1727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575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4pPr>
              <a:lvl5pPr marL="21590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5pPr>
              <a:lvl6pPr marL="2616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6pPr>
              <a:lvl7pPr marL="3073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7pPr>
              <a:lvl8pPr marL="35306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8pPr>
              <a:lvl9pPr marL="39878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9pPr>
            </a:lstStyle>
            <a:p>
              <a:pPr marL="82550" lvl="1" indent="0" algn="r">
                <a:lnSpc>
                  <a:spcPct val="80000"/>
                </a:lnSpc>
                <a:spcAft>
                  <a:spcPct val="5000"/>
                </a:spcAft>
                <a:buSzPct val="70000"/>
                <a:buNone/>
              </a:pPr>
              <a:r>
                <a:rPr lang="en-GB" sz="2000" dirty="0" smtClean="0">
                  <a:solidFill>
                    <a:srgbClr val="FF0000"/>
                  </a:solidFill>
                </a:rPr>
                <a:t>IASPEI phase ids,  error ellipse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 bwMode="auto">
            <a:xfrm flipH="1" flipV="1">
              <a:off x="2285760" y="5130082"/>
              <a:ext cx="16932" cy="1930130"/>
            </a:xfrm>
            <a:prstGeom prst="straightConnector1">
              <a:avLst/>
            </a:prstGeom>
            <a:ln>
              <a:headEnd type="arrow" w="med" len="med"/>
              <a:tailEnd type="none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1202157" y="4893048"/>
              <a:ext cx="169299" cy="2234911"/>
            </a:xfrm>
            <a:prstGeom prst="straightConnector1">
              <a:avLst/>
            </a:prstGeom>
            <a:ln>
              <a:headEnd type="arrow" w="med" len="med"/>
              <a:tailEnd type="none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 bwMode="auto">
            <a:xfrm flipH="1" flipV="1">
              <a:off x="7297501" y="4435912"/>
              <a:ext cx="237074" cy="1371451"/>
            </a:xfrm>
            <a:prstGeom prst="straightConnector1">
              <a:avLst/>
            </a:prstGeom>
            <a:ln>
              <a:headEnd type="arrow" w="med" len="med"/>
              <a:tailEnd type="none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 bwMode="auto">
            <a:xfrm flipH="1" flipV="1">
              <a:off x="7686927" y="4825324"/>
              <a:ext cx="16931" cy="795756"/>
            </a:xfrm>
            <a:prstGeom prst="straightConnector1">
              <a:avLst/>
            </a:prstGeom>
            <a:ln>
              <a:headEnd type="arrow" w="med" len="med"/>
              <a:tailEnd type="none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 bwMode="auto">
            <a:xfrm flipH="1" flipV="1">
              <a:off x="8381120" y="4232741"/>
              <a:ext cx="65" cy="1202184"/>
            </a:xfrm>
            <a:prstGeom prst="straightConnector1">
              <a:avLst/>
            </a:prstGeom>
            <a:ln>
              <a:headEnd type="arrow" w="med" len="med"/>
              <a:tailEnd type="none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 bwMode="auto">
            <a:xfrm flipH="1" flipV="1">
              <a:off x="8905998" y="4114224"/>
              <a:ext cx="2" cy="609516"/>
            </a:xfrm>
            <a:prstGeom prst="straightConnector1">
              <a:avLst/>
            </a:prstGeom>
            <a:ln>
              <a:headEnd type="arrow" w="med" len="med"/>
              <a:tailEnd type="none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 bwMode="auto">
            <a:xfrm flipH="1" flipV="1">
              <a:off x="3538695" y="4402050"/>
              <a:ext cx="16964" cy="2692067"/>
            </a:xfrm>
            <a:prstGeom prst="straightConnector1">
              <a:avLst/>
            </a:prstGeom>
            <a:ln>
              <a:headEnd type="arrow" w="med" len="med"/>
              <a:tailEnd type="none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 bwMode="auto">
            <a:xfrm flipH="1" flipV="1">
              <a:off x="6467855" y="4181949"/>
              <a:ext cx="507946" cy="2573505"/>
            </a:xfrm>
            <a:prstGeom prst="straightConnector1">
              <a:avLst/>
            </a:prstGeom>
            <a:ln>
              <a:headEnd type="arrow" w="med" len="med"/>
              <a:tailEnd type="none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endCxn id="9" idx="2"/>
            </p:cNvCxnSpPr>
            <p:nvPr/>
          </p:nvCxnSpPr>
          <p:spPr bwMode="auto">
            <a:xfrm flipH="1" flipV="1">
              <a:off x="6854005" y="4317437"/>
              <a:ext cx="325040" cy="1760864"/>
            </a:xfrm>
            <a:prstGeom prst="straightConnector1">
              <a:avLst/>
            </a:prstGeom>
            <a:ln>
              <a:headEnd type="arrow" w="med" len="med"/>
              <a:tailEnd type="none"/>
            </a:ln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57" name="Rectangle 3"/>
            <p:cNvSpPr txBox="1">
              <a:spLocks noChangeArrowheads="1"/>
            </p:cNvSpPr>
            <p:nvPr/>
          </p:nvSpPr>
          <p:spPr bwMode="auto">
            <a:xfrm>
              <a:off x="1110911" y="2675115"/>
              <a:ext cx="666902" cy="2217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  <a:ext uri="{FAA26D3D-D897-4be2-8F04-BA451C77F1D7}">
                <ma14:placeholderFlag xmlns:ma14="http://schemas.microsoft.com/office/mac/drawingml/2011/main" val="1"/>
              </a:ext>
            </a:extLst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marL="431800" indent="-32385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425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3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863600" indent="-287338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1138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8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2pPr>
              <a:lvl3pPr marL="1295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850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4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3pPr>
              <a:lvl4pPr marL="1727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575"/>
                </a:spcAft>
                <a:buClr>
                  <a:srgbClr val="000000"/>
                </a:buClr>
                <a:buSzPct val="75000"/>
                <a:buFont typeface="Symbol" charset="0"/>
                <a:buChar char="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4pPr>
              <a:lvl5pPr marL="21590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5pPr>
              <a:lvl6pPr marL="26162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6pPr>
              <a:lvl7pPr marL="30734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7pPr>
              <a:lvl8pPr marL="35306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8pPr>
              <a:lvl9pPr marL="3987800" indent="-215900" algn="l" defTabSz="457200" rtl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88"/>
                </a:spcAft>
                <a:buClr>
                  <a:srgbClr val="000000"/>
                </a:buClr>
                <a:buSzPct val="45000"/>
                <a:buFont typeface="Wingdings" charset="0"/>
                <a:buChar char=""/>
                <a:defRPr sz="2000">
                  <a:solidFill>
                    <a:srgbClr val="000000"/>
                  </a:solidFill>
                  <a:latin typeface="+mn-lt"/>
                  <a:ea typeface="Arial" charset="0"/>
                  <a:cs typeface="+mn-cs"/>
                </a:defRPr>
              </a:lvl9pPr>
            </a:lstStyle>
            <a:p>
              <a:pPr marL="82550" lvl="1" indent="0" algn="r">
                <a:lnSpc>
                  <a:spcPct val="90000"/>
                </a:lnSpc>
                <a:spcAft>
                  <a:spcPct val="5000"/>
                </a:spcAft>
                <a:buSzPct val="70000"/>
                <a:buNone/>
              </a:pPr>
              <a:r>
                <a:rPr lang="en-GB" sz="2000" dirty="0" smtClean="0">
                  <a:solidFill>
                    <a:srgbClr val="FF0000"/>
                  </a:solidFill>
                </a:rPr>
                <a:t>Uniform reduction,       JB, first-arriving P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805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989CFF"/>
      </a:hlink>
      <a:folHlink>
        <a:srgbClr val="B2B2B2"/>
      </a:folHlink>
    </a:clrScheme>
    <a:fontScheme name="Default 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49508</TotalTime>
  <Words>912</Words>
  <Application>Microsoft Macintosh PowerPoint</Application>
  <PresentationFormat>Custom</PresentationFormat>
  <Paragraphs>134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Recent Developments in the ISC Location Procedures</vt:lpstr>
      <vt:lpstr>The New ISC Locator</vt:lpstr>
      <vt:lpstr>The ISC Locator in a Nutshell</vt:lpstr>
      <vt:lpstr>Reduced Analyst Workload</vt:lpstr>
      <vt:lpstr>Tohoku, March – May, 2011</vt:lpstr>
      <vt:lpstr> Regional Seismic Travel-Times (RSTT)</vt:lpstr>
      <vt:lpstr> RSTT Relocation Tests</vt:lpstr>
      <vt:lpstr> Improvements due to RSTT</vt:lpstr>
      <vt:lpstr>Evolution of ISC Procedures</vt:lpstr>
      <vt:lpstr>Rebuilding the ISC Bulletin</vt:lpstr>
      <vt:lpstr>Conclusions</vt:lpstr>
      <vt:lpstr>PowerPoint Presentation</vt:lpstr>
      <vt:lpstr>ISC analyst 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ISC location procedures</dc:title>
  <cp:lastModifiedBy>Istvan Bondar</cp:lastModifiedBy>
  <cp:revision>175</cp:revision>
  <dcterms:modified xsi:type="dcterms:W3CDTF">2013-07-17T13:48:14Z</dcterms:modified>
</cp:coreProperties>
</file>