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92" r:id="rId2"/>
    <p:sldId id="363" r:id="rId3"/>
    <p:sldId id="358" r:id="rId4"/>
    <p:sldId id="375" r:id="rId5"/>
    <p:sldId id="388" r:id="rId6"/>
    <p:sldId id="323" r:id="rId7"/>
    <p:sldId id="376" r:id="rId8"/>
    <p:sldId id="287" r:id="rId9"/>
    <p:sldId id="288" r:id="rId10"/>
    <p:sldId id="360" r:id="rId11"/>
    <p:sldId id="324" r:id="rId12"/>
    <p:sldId id="325" r:id="rId13"/>
    <p:sldId id="291" r:id="rId14"/>
    <p:sldId id="386" r:id="rId15"/>
    <p:sldId id="385" r:id="rId16"/>
    <p:sldId id="378" r:id="rId17"/>
    <p:sldId id="377" r:id="rId18"/>
    <p:sldId id="379" r:id="rId19"/>
    <p:sldId id="382" r:id="rId20"/>
    <p:sldId id="337" r:id="rId21"/>
    <p:sldId id="387" r:id="rId22"/>
    <p:sldId id="290" r:id="rId23"/>
    <p:sldId id="335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10" autoAdjust="0"/>
    <p:restoredTop sz="98854" autoAdjust="0"/>
  </p:normalViewPr>
  <p:slideViewPr>
    <p:cSldViewPr snapToGrid="0" snapToObjects="1">
      <p:cViewPr>
        <p:scale>
          <a:sx n="99" d="100"/>
          <a:sy n="99" d="100"/>
        </p:scale>
        <p:origin x="-280" y="-2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022FA7-2A1E-F64F-B75F-74112408DE71}" type="datetimeFigureOut">
              <a:rPr lang="en-US" smtClean="0"/>
              <a:t>04/04/17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B56B3E-9B5A-B248-8F21-14B0C4F0E3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614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 noChangeArrowheads="1"/>
          </p:cNvSpPr>
          <p:nvPr>
            <p:ph type="sldNum" sz="quarter"/>
          </p:nvPr>
        </p:nvSpPr>
        <p:spPr/>
        <p:txBody>
          <a:bodyPr/>
          <a:lstStyle/>
          <a:p>
            <a:pPr>
              <a:defRPr/>
            </a:pPr>
            <a:fld id="{3EC654CD-10B4-0C43-B332-3F68F3C5205E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41985" name="Text Box 1"/>
          <p:cNvSpPr txBox="1">
            <a:spLocks noGrp="1" noRot="1" noChangeAspect="1" noChangeArrowheads="1"/>
          </p:cNvSpPr>
          <p:nvPr>
            <p:ph type="sldImg"/>
          </p:nvPr>
        </p:nvSpPr>
        <p:spPr>
          <a:xfrm>
            <a:off x="1144588" y="693738"/>
            <a:ext cx="4570412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41986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686098" y="4342191"/>
            <a:ext cx="5487293" cy="4115405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2056" tIns="41028" rIns="82056" bIns="41028" anchor="ctr"/>
          <a:lstStyle/>
          <a:p>
            <a:pPr>
              <a:defRPr/>
            </a:pPr>
            <a:endParaRPr lang="en-US" smtClean="0"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5E29E-CD55-2E4A-B81C-E9E332CA6DE1}" type="datetimeFigureOut">
              <a:rPr lang="en-US" smtClean="0"/>
              <a:t>04/04/17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DDE3-959A-2448-BCE2-6E15B1B4AB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443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5E29E-CD55-2E4A-B81C-E9E332CA6DE1}" type="datetimeFigureOut">
              <a:rPr lang="en-US" smtClean="0"/>
              <a:t>04/04/17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DDE3-959A-2448-BCE2-6E15B1B4AB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073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5E29E-CD55-2E4A-B81C-E9E332CA6DE1}" type="datetimeFigureOut">
              <a:rPr lang="en-US" smtClean="0"/>
              <a:t>04/04/17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DDE3-959A-2448-BCE2-6E15B1B4AB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949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5E29E-CD55-2E4A-B81C-E9E332CA6DE1}" type="datetimeFigureOut">
              <a:rPr lang="en-US" smtClean="0"/>
              <a:t>04/04/17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DDE3-959A-2448-BCE2-6E15B1B4AB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96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5E29E-CD55-2E4A-B81C-E9E332CA6DE1}" type="datetimeFigureOut">
              <a:rPr lang="en-US" smtClean="0"/>
              <a:t>04/04/17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DDE3-959A-2448-BCE2-6E15B1B4AB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689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5E29E-CD55-2E4A-B81C-E9E332CA6DE1}" type="datetimeFigureOut">
              <a:rPr lang="en-US" smtClean="0"/>
              <a:t>04/04/17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DDE3-959A-2448-BCE2-6E15B1B4AB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622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5E29E-CD55-2E4A-B81C-E9E332CA6DE1}" type="datetimeFigureOut">
              <a:rPr lang="en-US" smtClean="0"/>
              <a:t>04/04/17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DDE3-959A-2448-BCE2-6E15B1B4AB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838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5E29E-CD55-2E4A-B81C-E9E332CA6DE1}" type="datetimeFigureOut">
              <a:rPr lang="en-US" smtClean="0"/>
              <a:t>04/04/17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DDE3-959A-2448-BCE2-6E15B1B4AB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777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5E29E-CD55-2E4A-B81C-E9E332CA6DE1}" type="datetimeFigureOut">
              <a:rPr lang="en-US" smtClean="0"/>
              <a:t>04/04/17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DDE3-959A-2448-BCE2-6E15B1B4AB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4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5E29E-CD55-2E4A-B81C-E9E332CA6DE1}" type="datetimeFigureOut">
              <a:rPr lang="en-US" smtClean="0"/>
              <a:t>04/04/17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DDE3-959A-2448-BCE2-6E15B1B4AB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6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5E29E-CD55-2E4A-B81C-E9E332CA6DE1}" type="datetimeFigureOut">
              <a:rPr lang="en-US" smtClean="0"/>
              <a:t>04/04/17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3DDE3-959A-2448-BCE2-6E15B1B4AB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580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85E29E-CD55-2E4A-B81C-E9E332CA6DE1}" type="datetimeFigureOut">
              <a:rPr lang="en-US" smtClean="0"/>
              <a:t>04/04/17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3DDE3-959A-2448-BCE2-6E15B1B4AB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301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e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Relationship Id="rId3" Type="http://schemas.openxmlformats.org/officeDocument/2006/relationships/image" Target="../media/image2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Relationship Id="rId3" Type="http://schemas.openxmlformats.org/officeDocument/2006/relationships/image" Target="../media/image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emf"/><Relationship Id="rId3" Type="http://schemas.openxmlformats.org/officeDocument/2006/relationships/image" Target="../media/image2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4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oleObject" Target="../embeddings/oleObject1.bin"/><Relationship Id="rId6" Type="http://schemas.openxmlformats.org/officeDocument/2006/relationships/image" Target="../media/image4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3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Sumatra-8"/>
          <p:cNvPicPr>
            <a:picLocks noChangeAspect="1" noChangeArrowheads="1"/>
          </p:cNvPicPr>
          <p:nvPr/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9463" y="-223215"/>
            <a:ext cx="11033168" cy="8212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3353" y="290568"/>
            <a:ext cx="86034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Fully probabilistic source inversion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1013503" y="3421889"/>
            <a:ext cx="764298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endParaRPr lang="en-US" sz="3200" dirty="0" smtClean="0"/>
          </a:p>
          <a:p>
            <a:pPr algn="ctr">
              <a:spcAft>
                <a:spcPts val="1200"/>
              </a:spcAft>
            </a:pPr>
            <a:r>
              <a:rPr lang="en-US" sz="3200" dirty="0" smtClean="0"/>
              <a:t>Karin Sigloch</a:t>
            </a:r>
            <a:r>
              <a:rPr lang="en-US" sz="3200" dirty="0" smtClean="0"/>
              <a:t> &amp; </a:t>
            </a:r>
            <a:r>
              <a:rPr lang="en-US" sz="3200" dirty="0" smtClean="0"/>
              <a:t>Simon Stähler </a:t>
            </a:r>
            <a:r>
              <a:rPr lang="en-US" sz="3200" baseline="30000" dirty="0"/>
              <a:t/>
            </a:r>
            <a:br>
              <a:rPr lang="en-US" sz="3200" baseline="30000" dirty="0"/>
            </a:br>
            <a:r>
              <a:rPr lang="en-US" sz="2400" dirty="0" smtClean="0"/>
              <a:t>U. Oxford                    </a:t>
            </a:r>
            <a:r>
              <a:rPr lang="en-US" sz="2400" dirty="0" smtClean="0"/>
              <a:t> ETH Zurich</a:t>
            </a:r>
            <a:endParaRPr lang="en-US" sz="2400" baseline="30000" dirty="0"/>
          </a:p>
        </p:txBody>
      </p:sp>
      <p:pic>
        <p:nvPicPr>
          <p:cNvPr id="7" name="Picture 6" descr="p9.pd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9" t="10663" r="55238" b="64643"/>
          <a:stretch/>
        </p:blipFill>
        <p:spPr>
          <a:xfrm>
            <a:off x="2973936" y="1189218"/>
            <a:ext cx="3325193" cy="276767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4040" y="5426106"/>
            <a:ext cx="8750354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 cmpd="sng">
            <a:solidFill>
              <a:srgbClr val="FAC090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AutoNum type="arabicPlain"/>
            </a:pPr>
            <a:r>
              <a:rPr lang="en-US" sz="2000" dirty="0"/>
              <a:t>Stähler, S. C., &amp; Sigloch, K. (2014). Fully probabilistic seismic source inversion-Part 1: Efficient </a:t>
            </a:r>
            <a:r>
              <a:rPr lang="en-US" sz="2000" dirty="0" err="1"/>
              <a:t>parameterisation</a:t>
            </a:r>
            <a:r>
              <a:rPr lang="en-US" sz="2000" dirty="0"/>
              <a:t>. </a:t>
            </a:r>
            <a:r>
              <a:rPr lang="en-US" sz="2000" i="1" dirty="0"/>
              <a:t>Solid Earth</a:t>
            </a:r>
            <a:r>
              <a:rPr lang="en-US" sz="2000" dirty="0"/>
              <a:t>, </a:t>
            </a:r>
            <a:r>
              <a:rPr lang="en-US" sz="2000" i="1" dirty="0"/>
              <a:t>5</a:t>
            </a:r>
            <a:r>
              <a:rPr lang="en-US" sz="2000" dirty="0"/>
              <a:t>(2), 1055.</a:t>
            </a:r>
          </a:p>
          <a:p>
            <a:pPr marL="342900" indent="-342900">
              <a:buFont typeface="Wingdings" charset="2"/>
              <a:buAutoNum type="arabicPlain"/>
            </a:pPr>
            <a:r>
              <a:rPr lang="en-US" sz="2000" dirty="0" smtClean="0"/>
              <a:t>Stähler</a:t>
            </a:r>
            <a:r>
              <a:rPr lang="en-US" sz="2000" dirty="0"/>
              <a:t>, S. C., &amp; Sigloch, K. (2016). Fully probabilistic seismic source inversion-Part 2: </a:t>
            </a:r>
            <a:r>
              <a:rPr lang="en-US" sz="2000" dirty="0" err="1"/>
              <a:t>Modelling</a:t>
            </a:r>
            <a:r>
              <a:rPr lang="en-US" sz="2000" dirty="0"/>
              <a:t> errors and station covariances. </a:t>
            </a:r>
            <a:r>
              <a:rPr lang="en-US" sz="2000" i="1" dirty="0"/>
              <a:t>Solid Earth</a:t>
            </a:r>
            <a:r>
              <a:rPr lang="en-US" sz="2000" dirty="0"/>
              <a:t>, </a:t>
            </a:r>
            <a:r>
              <a:rPr lang="en-US" sz="2000" i="1" dirty="0"/>
              <a:t>7</a:t>
            </a:r>
            <a:r>
              <a:rPr lang="en-US" sz="2000" dirty="0"/>
              <a:t>(6), 1521</a:t>
            </a:r>
            <a:r>
              <a:rPr lang="en-US" sz="2000" dirty="0" smtClean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76694894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908050"/>
            <a:ext cx="3168650" cy="530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54878" y="76200"/>
            <a:ext cx="7772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ea typeface="ＭＳ Ｐゴシック" charset="0"/>
              </a:rPr>
              <a:t>Bayesian source inversion: empirical basis functions</a:t>
            </a:r>
            <a:endParaRPr lang="en-US" sz="2800" dirty="0">
              <a:ea typeface="ＭＳ Ｐゴシック" charset="0"/>
            </a:endParaRPr>
          </a:p>
        </p:txBody>
      </p:sp>
      <p:pic>
        <p:nvPicPr>
          <p:cNvPr id="6" name="Picture 5" descr="fig_BSTF_ExampleREconstructionST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98600"/>
            <a:ext cx="4648200" cy="368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33400" y="5257800"/>
            <a:ext cx="49530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200" dirty="0" smtClean="0">
                <a:latin typeface="+mn-lt"/>
              </a:rPr>
              <a:t>A source time function </a:t>
            </a:r>
            <a:r>
              <a:rPr lang="en-US" sz="2200" dirty="0">
                <a:latin typeface="+mn-lt"/>
              </a:rPr>
              <a:t>approximated by 4, 8, or 12 EOFs. </a:t>
            </a:r>
            <a:r>
              <a:rPr lang="en-US" sz="2200" dirty="0" smtClean="0">
                <a:latin typeface="+mn-lt"/>
              </a:rPr>
              <a:t>For Monte Carlo sampling, the </a:t>
            </a:r>
            <a:r>
              <a:rPr lang="en-US" sz="2200" dirty="0">
                <a:latin typeface="+mn-lt"/>
              </a:rPr>
              <a:t>number </a:t>
            </a:r>
            <a:r>
              <a:rPr lang="en-US" sz="2200" dirty="0" smtClean="0">
                <a:latin typeface="+mn-lt"/>
              </a:rPr>
              <a:t>should and can </a:t>
            </a:r>
            <a:r>
              <a:rPr lang="en-US" sz="2200" dirty="0">
                <a:latin typeface="+mn-lt"/>
              </a:rPr>
              <a:t>be </a:t>
            </a:r>
            <a:r>
              <a:rPr lang="en-US" sz="2200" dirty="0" smtClean="0">
                <a:latin typeface="+mn-lt"/>
              </a:rPr>
              <a:t>small.</a:t>
            </a:r>
            <a:endParaRPr lang="en-US" sz="2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3182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408"/>
            <a:ext cx="9144000" cy="6176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300" dirty="0" smtClean="0"/>
              <a:t>Harnessing core-diffracted waves</a:t>
            </a:r>
            <a:endParaRPr lang="en-US" sz="3300" dirty="0"/>
          </a:p>
        </p:txBody>
      </p:sp>
      <p:sp>
        <p:nvSpPr>
          <p:cNvPr id="5" name="Rectangle 4"/>
          <p:cNvSpPr/>
          <p:nvPr/>
        </p:nvSpPr>
        <p:spPr>
          <a:xfrm>
            <a:off x="1090706" y="1098313"/>
            <a:ext cx="3406588" cy="480344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32408"/>
            <a:ext cx="9144000" cy="617675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dirty="0" smtClean="0"/>
              <a:t>Bayesian </a:t>
            </a:r>
            <a:r>
              <a:rPr lang="en-US" sz="2800" dirty="0" smtClean="0"/>
              <a:t>source </a:t>
            </a:r>
            <a:r>
              <a:rPr lang="en-US" sz="2800" dirty="0" smtClean="0"/>
              <a:t>parameters, estimates for one event.</a:t>
            </a:r>
            <a:endParaRPr lang="en-US" sz="2800" dirty="0"/>
          </a:p>
        </p:txBody>
      </p:sp>
      <p:pic>
        <p:nvPicPr>
          <p:cNvPr id="6" name="Picture 5" descr="p8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7" t="31147" r="5931" b="20870"/>
          <a:stretch/>
        </p:blipFill>
        <p:spPr>
          <a:xfrm>
            <a:off x="-96199" y="788988"/>
            <a:ext cx="6908430" cy="5521256"/>
          </a:xfrm>
          <a:prstGeom prst="rect">
            <a:avLst/>
          </a:prstGeom>
        </p:spPr>
      </p:pic>
      <p:pic>
        <p:nvPicPr>
          <p:cNvPr id="8" name="Picture 7" descr="p9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9" t="10663" r="-2779" b="64643"/>
          <a:stretch/>
        </p:blipFill>
        <p:spPr>
          <a:xfrm>
            <a:off x="6734153" y="3925722"/>
            <a:ext cx="4846211" cy="16934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33389" y="790409"/>
            <a:ext cx="3910611" cy="279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900"/>
              </a:spcAft>
            </a:pPr>
            <a:r>
              <a:rPr lang="en-US" sz="2400" dirty="0" smtClean="0"/>
              <a:t>Yields an </a:t>
            </a:r>
            <a:r>
              <a:rPr lang="en-US" sz="2400" b="1" dirty="0" smtClean="0"/>
              <a:t>ensemble of solutions </a:t>
            </a:r>
            <a:r>
              <a:rPr lang="en-US" sz="2400" dirty="0" smtClean="0"/>
              <a:t>that fit the observed waveforms well. What do they agree upon? </a:t>
            </a:r>
          </a:p>
          <a:p>
            <a:pPr>
              <a:spcAft>
                <a:spcPts val="900"/>
              </a:spcAft>
            </a:pPr>
            <a:r>
              <a:rPr lang="en-US" sz="2400" dirty="0" smtClean="0"/>
              <a:t>Example: Here we learn about an </a:t>
            </a:r>
            <a:r>
              <a:rPr lang="en-US" sz="2400" dirty="0" err="1" smtClean="0"/>
              <a:t>m</a:t>
            </a:r>
            <a:r>
              <a:rPr lang="en-US" sz="2400" baseline="-25000" dirty="0" err="1" smtClean="0"/>
              <a:t>b</a:t>
            </a:r>
            <a:r>
              <a:rPr lang="en-US" sz="2400" dirty="0" smtClean="0"/>
              <a:t> 5.9 event in Virginia, </a:t>
            </a:r>
            <a:r>
              <a:rPr lang="en-US" sz="2400" dirty="0" smtClean="0"/>
              <a:t>U.S.A. </a:t>
            </a:r>
            <a:r>
              <a:rPr lang="en-US" sz="2400" dirty="0" smtClean="0"/>
              <a:t>that…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308347" y="4068758"/>
            <a:ext cx="18085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2000" dirty="0" smtClean="0"/>
              <a:t>…depth was between 0 km and 10 km…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40238" y="5129226"/>
            <a:ext cx="2655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2000" dirty="0" smtClean="0"/>
              <a:t>…STF was ~5 s long,  </a:t>
            </a:r>
            <a:r>
              <a:rPr lang="en-US" sz="2000" dirty="0" smtClean="0"/>
              <a:t>single-</a:t>
            </a:r>
            <a:r>
              <a:rPr lang="en-US" sz="2000" dirty="0" smtClean="0"/>
              <a:t>peaked…</a:t>
            </a:r>
            <a:endParaRPr lang="en-US" sz="20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3540237" y="2683234"/>
            <a:ext cx="1489205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2000" dirty="0" smtClean="0"/>
              <a:t>Waveform fits for one STF solution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328080" y="5542206"/>
            <a:ext cx="788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depth 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675908" y="4595272"/>
            <a:ext cx="788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time 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735257" y="5681957"/>
            <a:ext cx="23317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 smtClean="0"/>
              <a:t>…and clearly </a:t>
            </a:r>
            <a:br>
              <a:rPr lang="en-US" sz="2000" dirty="0" smtClean="0"/>
            </a:br>
            <a:r>
              <a:rPr lang="en-US" sz="2000" dirty="0" smtClean="0"/>
              <a:t>a </a:t>
            </a:r>
            <a:r>
              <a:rPr lang="en-US" sz="2000" dirty="0" smtClean="0"/>
              <a:t>thrust </a:t>
            </a:r>
            <a:r>
              <a:rPr lang="en-US" sz="2000" dirty="0" smtClean="0"/>
              <a:t>mechanism.</a:t>
            </a:r>
          </a:p>
        </p:txBody>
      </p:sp>
    </p:spTree>
    <p:extLst>
      <p:ext uri="{BB962C8B-B14F-4D97-AF65-F5344CB8AC3E}">
        <p14:creationId xmlns:p14="http://schemas.microsoft.com/office/powerpoint/2010/main" val="2618397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90706" y="1098313"/>
            <a:ext cx="3406588" cy="480344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p8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7" t="57571" r="5931" b="20870"/>
          <a:stretch/>
        </p:blipFill>
        <p:spPr>
          <a:xfrm>
            <a:off x="-96199" y="3829510"/>
            <a:ext cx="6908430" cy="248073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08347" y="4068758"/>
            <a:ext cx="18085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2000" dirty="0" smtClean="0"/>
              <a:t>…depth was between 0 km and 10 km…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328080" y="5542206"/>
            <a:ext cx="788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depth 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675908" y="4595272"/>
            <a:ext cx="788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time 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4246459" y="886641"/>
            <a:ext cx="46939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 smtClean="0"/>
              <a:t>In the end, no need to decide </a:t>
            </a:r>
            <a:r>
              <a:rPr lang="en-US" sz="2400" dirty="0" smtClean="0"/>
              <a:t>on</a:t>
            </a:r>
            <a:r>
              <a:rPr lang="en-US" sz="2400" dirty="0" smtClean="0"/>
              <a:t> </a:t>
            </a:r>
            <a:r>
              <a:rPr lang="en-US" sz="2400" dirty="0" smtClean="0"/>
              <a:t>one solution. Rather</a:t>
            </a:r>
            <a:r>
              <a:rPr lang="en-US" sz="2400" dirty="0" smtClean="0">
                <a:solidFill>
                  <a:srgbClr val="FF0000"/>
                </a:solidFill>
              </a:rPr>
              <a:t>, we propagate STF uncertainties into uncertainties of </a:t>
            </a:r>
            <a:r>
              <a:rPr lang="en-US" sz="2400" dirty="0" err="1" smtClean="0">
                <a:solidFill>
                  <a:srgbClr val="FF0000"/>
                </a:solidFill>
              </a:rPr>
              <a:t>traveltime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delay </a:t>
            </a:r>
            <a:r>
              <a:rPr lang="en-US" sz="2400" dirty="0" err="1" smtClean="0">
                <a:solidFill>
                  <a:srgbClr val="FF0000"/>
                </a:solidFill>
              </a:rPr>
              <a:t>dT</a:t>
            </a:r>
            <a:r>
              <a:rPr lang="en-US" sz="2400" dirty="0" smtClean="0">
                <a:solidFill>
                  <a:srgbClr val="FF0000"/>
                </a:solidFill>
              </a:rPr>
              <a:t>, </a:t>
            </a:r>
            <a:r>
              <a:rPr lang="en-US" sz="2400" dirty="0" smtClean="0"/>
              <a:t>and then use mean and variance of </a:t>
            </a:r>
            <a:r>
              <a:rPr lang="en-US" sz="2400" dirty="0" err="1" smtClean="0"/>
              <a:t>dT</a:t>
            </a:r>
            <a:r>
              <a:rPr lang="en-US" sz="2400" dirty="0" smtClean="0"/>
              <a:t> as input data for tomography.</a:t>
            </a:r>
            <a:endParaRPr lang="en-US" sz="2400" dirty="0"/>
          </a:p>
        </p:txBody>
      </p:sp>
      <p:pic>
        <p:nvPicPr>
          <p:cNvPr id="19" name="Picture 18" descr="p9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7" t="13879" r="11130" b="68010"/>
          <a:stretch/>
        </p:blipFill>
        <p:spPr>
          <a:xfrm>
            <a:off x="166779" y="808238"/>
            <a:ext cx="3844602" cy="3021271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69415" y="3224387"/>
            <a:ext cx="118028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2000" dirty="0" err="1" smtClean="0"/>
              <a:t>σ</a:t>
            </a:r>
            <a:r>
              <a:rPr lang="en-US" sz="2000" dirty="0" smtClean="0"/>
              <a:t>(</a:t>
            </a:r>
            <a:r>
              <a:rPr lang="en-US" sz="2000" dirty="0" err="1" smtClean="0"/>
              <a:t>dT</a:t>
            </a:r>
            <a:r>
              <a:rPr lang="en-US" sz="2000" dirty="0" smtClean="0"/>
              <a:t>) in s</a:t>
            </a:r>
          </a:p>
        </p:txBody>
      </p:sp>
      <p:pic>
        <p:nvPicPr>
          <p:cNvPr id="21" name="Picture 20" descr="p9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9" t="10663" r="-2779" b="64643"/>
          <a:stretch/>
        </p:blipFill>
        <p:spPr>
          <a:xfrm>
            <a:off x="6734153" y="3925722"/>
            <a:ext cx="4846211" cy="169345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540238" y="5129226"/>
            <a:ext cx="2655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2000" dirty="0" smtClean="0"/>
              <a:t>…STF was ~5 s long,  </a:t>
            </a:r>
            <a:r>
              <a:rPr lang="en-US" sz="2000" dirty="0" smtClean="0"/>
              <a:t>single-</a:t>
            </a:r>
            <a:r>
              <a:rPr lang="en-US" sz="2000" dirty="0" smtClean="0"/>
              <a:t>peaked…</a:t>
            </a:r>
            <a:endParaRPr lang="en-US" sz="2000" dirty="0" smtClean="0"/>
          </a:p>
        </p:txBody>
      </p:sp>
      <p:sp>
        <p:nvSpPr>
          <p:cNvPr id="25" name="TextBox 24"/>
          <p:cNvSpPr txBox="1"/>
          <p:nvPr/>
        </p:nvSpPr>
        <p:spPr>
          <a:xfrm>
            <a:off x="6735257" y="5681957"/>
            <a:ext cx="23317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 smtClean="0"/>
              <a:t>…and clearly </a:t>
            </a:r>
            <a:br>
              <a:rPr lang="en-US" sz="2000" dirty="0" smtClean="0"/>
            </a:br>
            <a:r>
              <a:rPr lang="en-US" sz="2000" dirty="0" smtClean="0"/>
              <a:t>a </a:t>
            </a:r>
            <a:r>
              <a:rPr lang="en-US" sz="2000" dirty="0" smtClean="0"/>
              <a:t>thrust </a:t>
            </a:r>
            <a:r>
              <a:rPr lang="en-US" sz="2000" dirty="0" smtClean="0"/>
              <a:t>mechanism.</a:t>
            </a: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0" y="32408"/>
            <a:ext cx="9144000" cy="617675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dirty="0" smtClean="0"/>
              <a:t>Bayesian </a:t>
            </a:r>
            <a:r>
              <a:rPr lang="en-US" sz="2800" dirty="0" smtClean="0"/>
              <a:t>source </a:t>
            </a:r>
            <a:r>
              <a:rPr lang="en-US" sz="2800" dirty="0" smtClean="0"/>
              <a:t>parameters, estimates for one event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02131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4" descr="fig_BSTF_ResultDistributi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37" b="53612"/>
          <a:stretch>
            <a:fillRect/>
          </a:stretch>
        </p:blipFill>
        <p:spPr bwMode="auto">
          <a:xfrm>
            <a:off x="5093345" y="1044984"/>
            <a:ext cx="3962400" cy="327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786755" y="1103748"/>
            <a:ext cx="4178300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endParaRPr lang="en-US" dirty="0">
              <a:latin typeface="+mn-lt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 smtClean="0">
                <a:latin typeface="+mn-lt"/>
              </a:rPr>
              <a:t>Example of an ambiguous source mechanism: two plausible source depths (the posterior </a:t>
            </a:r>
            <a:r>
              <a:rPr lang="en-US" dirty="0" err="1" smtClean="0">
                <a:latin typeface="+mn-lt"/>
              </a:rPr>
              <a:t>pdf</a:t>
            </a:r>
            <a:r>
              <a:rPr lang="en-US" dirty="0" smtClean="0">
                <a:latin typeface="+mn-lt"/>
              </a:rPr>
              <a:t> has modes around ~5 km and 13 km).</a:t>
            </a:r>
            <a:endParaRPr lang="en-US" dirty="0">
              <a:latin typeface="+mn-lt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GB" altLang="ja-JP" dirty="0" smtClean="0">
                <a:latin typeface="+mn-lt"/>
              </a:rPr>
              <a:t>Strike slip or thrust mechanism?</a:t>
            </a:r>
            <a:endParaRPr lang="en-US" dirty="0">
              <a:latin typeface="+mn-lt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>
                <a:latin typeface="+mn-lt"/>
              </a:rPr>
              <a:t>Long term goal: </a:t>
            </a:r>
            <a:r>
              <a:rPr lang="en-US" dirty="0" smtClean="0">
                <a:latin typeface="+mn-lt"/>
              </a:rPr>
              <a:t>routine estimation</a:t>
            </a:r>
            <a:r>
              <a:rPr lang="en-US" dirty="0">
                <a:latin typeface="+mn-lt"/>
              </a:rPr>
              <a:t>, complete catalogue</a:t>
            </a:r>
            <a:r>
              <a:rPr lang="en-US" dirty="0" smtClean="0">
                <a:latin typeface="+mn-lt"/>
              </a:rPr>
              <a:t>. (Like SCARDEC at IPG Paris, but with full uncertainty appraisal.)</a:t>
            </a:r>
            <a:endParaRPr lang="en-US" dirty="0">
              <a:latin typeface="+mn-lt"/>
            </a:endParaRPr>
          </a:p>
        </p:txBody>
      </p:sp>
      <p:sp>
        <p:nvSpPr>
          <p:cNvPr id="17414" name="Text Box 11"/>
          <p:cNvSpPr txBox="1">
            <a:spLocks noChangeArrowheads="1"/>
          </p:cNvSpPr>
          <p:nvPr/>
        </p:nvSpPr>
        <p:spPr bwMode="auto">
          <a:xfrm>
            <a:off x="5791200" y="1196616"/>
            <a:ext cx="3200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/>
              <a:t>posterior </a:t>
            </a:r>
            <a:r>
              <a:rPr lang="en-US" sz="1800" dirty="0" err="1"/>
              <a:t>pdf</a:t>
            </a:r>
            <a:r>
              <a:rPr lang="en-US" sz="1800" dirty="0"/>
              <a:t> of source depth, has two modes</a:t>
            </a:r>
          </a:p>
        </p:txBody>
      </p:sp>
      <p:pic>
        <p:nvPicPr>
          <p:cNvPr id="17415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798" y="4322927"/>
            <a:ext cx="2379287" cy="2380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0" y="32408"/>
            <a:ext cx="9144000" cy="935608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dirty="0" smtClean="0"/>
              <a:t>Probabilistic approach particularly powerful for “complicated” events.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19773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 txBox="1">
            <a:spLocks/>
          </p:cNvSpPr>
          <p:nvPr/>
        </p:nvSpPr>
        <p:spPr>
          <a:xfrm>
            <a:off x="667118" y="83720"/>
            <a:ext cx="7748825" cy="1160567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dirty="0" smtClean="0"/>
              <a:t>Part 2: Given a candidate source solution, how to quantify its Likelihood given the observed data misfit?</a:t>
            </a:r>
            <a:endParaRPr lang="en-US" sz="2800" dirty="0"/>
          </a:p>
        </p:txBody>
      </p:sp>
      <p:pic>
        <p:nvPicPr>
          <p:cNvPr id="4" name="Picture 3" descr="p9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7" t="13879" r="18536" b="68010"/>
          <a:stretch/>
        </p:blipFill>
        <p:spPr>
          <a:xfrm>
            <a:off x="243752" y="1488106"/>
            <a:ext cx="4554363" cy="4630700"/>
          </a:xfrm>
          <a:prstGeom prst="rect">
            <a:avLst/>
          </a:prstGeom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029038" y="2023741"/>
            <a:ext cx="3720464" cy="3354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200" dirty="0">
                <a:latin typeface="+mn-lt"/>
              </a:rPr>
              <a:t>C</a:t>
            </a:r>
            <a:r>
              <a:rPr lang="en-US" sz="2200" dirty="0" smtClean="0">
                <a:latin typeface="+mn-lt"/>
              </a:rPr>
              <a:t>andidate source solutions </a:t>
            </a:r>
            <a:r>
              <a:rPr lang="en-US" sz="2200" b="1" u="sng" dirty="0" smtClean="0">
                <a:latin typeface="+mn-lt"/>
              </a:rPr>
              <a:t>m</a:t>
            </a:r>
            <a:r>
              <a:rPr lang="en-US" sz="2200" b="1" baseline="-25000" dirty="0" smtClean="0">
                <a:latin typeface="+mn-lt"/>
              </a:rPr>
              <a:t>A</a:t>
            </a:r>
            <a:r>
              <a:rPr lang="en-US" sz="2200" dirty="0" smtClean="0">
                <a:latin typeface="+mn-lt"/>
              </a:rPr>
              <a:t> and </a:t>
            </a:r>
            <a:r>
              <a:rPr lang="en-US" sz="2200" b="1" u="sng" dirty="0" err="1" smtClean="0">
                <a:latin typeface="+mn-lt"/>
              </a:rPr>
              <a:t>m</a:t>
            </a:r>
            <a:r>
              <a:rPr lang="en-US" sz="2200" b="1" baseline="-25000" dirty="0" err="1" smtClean="0">
                <a:latin typeface="+mn-lt"/>
              </a:rPr>
              <a:t>B</a:t>
            </a:r>
            <a:r>
              <a:rPr lang="en-US" sz="2200" dirty="0" smtClean="0">
                <a:latin typeface="+mn-lt"/>
              </a:rPr>
              <a:t> </a:t>
            </a:r>
            <a:r>
              <a:rPr lang="en-US" sz="2200" dirty="0" smtClean="0">
                <a:latin typeface="+mn-lt"/>
              </a:rPr>
              <a:t>each </a:t>
            </a:r>
            <a:r>
              <a:rPr lang="en-US" sz="2200" dirty="0" smtClean="0">
                <a:latin typeface="+mn-lt"/>
              </a:rPr>
              <a:t>generate N waveform misfits </a:t>
            </a:r>
            <a:r>
              <a:rPr lang="en-US" sz="2200" dirty="0" err="1" smtClean="0">
                <a:latin typeface="+mn-lt"/>
              </a:rPr>
              <a:t>D</a:t>
            </a:r>
            <a:r>
              <a:rPr lang="en-US" sz="2200" baseline="-25000" dirty="0" err="1" smtClean="0">
                <a:latin typeface="+mn-lt"/>
              </a:rPr>
              <a:t>j</a:t>
            </a:r>
            <a:r>
              <a:rPr lang="en-US" sz="2200" dirty="0" smtClean="0">
                <a:latin typeface="+mn-lt"/>
              </a:rPr>
              <a:t> at N recording stations. Which solution is “better”, i.e., more likely? How likely compared to all others?</a:t>
            </a:r>
          </a:p>
          <a:p>
            <a:pPr>
              <a:spcBef>
                <a:spcPct val="50000"/>
              </a:spcBef>
            </a:pPr>
            <a:r>
              <a:rPr lang="en-US" sz="2200" dirty="0" smtClean="0">
                <a:latin typeface="+mn-lt"/>
                <a:sym typeface="Wingdings"/>
              </a:rPr>
              <a:t> Need to discover Likelihood function </a:t>
            </a:r>
            <a:r>
              <a:rPr lang="en-US" sz="2000" dirty="0">
                <a:latin typeface="Apple Chancery"/>
                <a:cs typeface="Apple Chancery"/>
              </a:rPr>
              <a:t>L</a:t>
            </a:r>
            <a:r>
              <a:rPr lang="en-US" sz="2000" baseline="-25000" dirty="0"/>
              <a:t>D</a:t>
            </a:r>
            <a:r>
              <a:rPr lang="en-US" sz="2000" dirty="0"/>
              <a:t>(</a:t>
            </a:r>
            <a:r>
              <a:rPr lang="en-US" sz="2000" b="1" dirty="0" err="1"/>
              <a:t>D|m</a:t>
            </a:r>
            <a:r>
              <a:rPr lang="en-US" sz="2000" dirty="0" smtClean="0"/>
              <a:t>).</a:t>
            </a:r>
            <a:endParaRPr lang="en-US" sz="2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07432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688713" y="1899600"/>
            <a:ext cx="7765717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indent="-342900">
              <a:buFont typeface="Arial"/>
              <a:buChar char="•"/>
              <a:defRPr/>
            </a:pPr>
            <a:r>
              <a:rPr lang="en-US" sz="2000" dirty="0"/>
              <a:t>A good set of </a:t>
            </a:r>
            <a:r>
              <a:rPr lang="en-US" sz="2000" dirty="0" smtClean="0"/>
              <a:t>earthquake source </a:t>
            </a:r>
            <a:r>
              <a:rPr lang="en-US" sz="2000" dirty="0"/>
              <a:t>parameters fits the observations but not the </a:t>
            </a:r>
            <a:r>
              <a:rPr lang="en-US" sz="2000" dirty="0" smtClean="0"/>
              <a:t>noise. </a:t>
            </a:r>
            <a:r>
              <a:rPr lang="en-US" sz="2000" dirty="0">
                <a:sym typeface="Wingdings"/>
              </a:rPr>
              <a:t> </a:t>
            </a:r>
            <a:r>
              <a:rPr lang="en-US" sz="2000" dirty="0"/>
              <a:t>A </a:t>
            </a:r>
            <a:r>
              <a:rPr lang="en-US" sz="2000" dirty="0" smtClean="0"/>
              <a:t>proper noise </a:t>
            </a:r>
            <a:r>
              <a:rPr lang="en-US" sz="2000" dirty="0"/>
              <a:t>model is </a:t>
            </a:r>
            <a:r>
              <a:rPr lang="en-US" sz="2000" dirty="0" smtClean="0"/>
              <a:t>required </a:t>
            </a:r>
            <a:r>
              <a:rPr lang="en-US" sz="2000" dirty="0"/>
              <a:t>for any Bayesian </a:t>
            </a:r>
            <a:r>
              <a:rPr lang="en-US" sz="2000" dirty="0" smtClean="0"/>
              <a:t>sampling scheme. Its distribution will be N-</a:t>
            </a:r>
            <a:r>
              <a:rPr lang="en-US" sz="2000" dirty="0" err="1" smtClean="0"/>
              <a:t>variate</a:t>
            </a:r>
            <a:r>
              <a:rPr lang="en-US" sz="2000" dirty="0" smtClean="0"/>
              <a:t>, where N is the number of measurements.</a:t>
            </a:r>
            <a:endParaRPr lang="en-US" sz="2000" dirty="0"/>
          </a:p>
          <a:p>
            <a:pPr>
              <a:defRPr/>
            </a:pPr>
            <a:endParaRPr lang="en-US" sz="2000" dirty="0" smtClean="0"/>
          </a:p>
          <a:p>
            <a:pPr marL="342900" indent="-342900">
              <a:buFont typeface="Arial"/>
              <a:buChar char="•"/>
              <a:defRPr/>
            </a:pPr>
            <a:r>
              <a:rPr lang="en-US" sz="2000" dirty="0" smtClean="0"/>
              <a:t>We </a:t>
            </a:r>
            <a:r>
              <a:rPr lang="en-US" sz="2000" dirty="0"/>
              <a:t>have been making cross-correlation measurements, i.e., using </a:t>
            </a:r>
            <a:r>
              <a:rPr lang="en-US" sz="2000" dirty="0" smtClean="0"/>
              <a:t>as a measure of fit the </a:t>
            </a:r>
            <a:r>
              <a:rPr lang="en-US" sz="2000" dirty="0"/>
              <a:t>Pearson x-correlation coefficient </a:t>
            </a:r>
            <a:r>
              <a:rPr lang="en-US" sz="2000" dirty="0" err="1" smtClean="0"/>
              <a:t>CC</a:t>
            </a:r>
            <a:r>
              <a:rPr lang="en-US" sz="2000" baseline="-25000" dirty="0" err="1" smtClean="0"/>
              <a:t>j</a:t>
            </a:r>
            <a:r>
              <a:rPr lang="en-US" sz="2000" dirty="0" smtClean="0"/>
              <a:t> between an observed and a predicted waveform.</a:t>
            </a:r>
          </a:p>
          <a:p>
            <a:pPr>
              <a:defRPr/>
            </a:pPr>
            <a:endParaRPr lang="en-US" sz="2000" dirty="0"/>
          </a:p>
          <a:p>
            <a:pPr marL="342900" indent="-342900">
              <a:buFont typeface="Arial"/>
              <a:buChar char="•"/>
              <a:defRPr/>
            </a:pPr>
            <a:r>
              <a:rPr lang="en-US" sz="2000" dirty="0" err="1" smtClean="0"/>
              <a:t>Decorrelation</a:t>
            </a:r>
            <a:r>
              <a:rPr lang="en-US" sz="2000" dirty="0" smtClean="0"/>
              <a:t> </a:t>
            </a:r>
            <a:r>
              <a:rPr lang="en-US" sz="2000" dirty="0" err="1" smtClean="0"/>
              <a:t>D</a:t>
            </a:r>
            <a:r>
              <a:rPr lang="en-US" sz="2000" baseline="-25000" dirty="0" err="1" smtClean="0"/>
              <a:t>j</a:t>
            </a:r>
            <a:r>
              <a:rPr lang="en-US" sz="2000" dirty="0" smtClean="0"/>
              <a:t> = 1-</a:t>
            </a:r>
            <a:r>
              <a:rPr lang="en-US" sz="2000" dirty="0"/>
              <a:t>CC</a:t>
            </a:r>
            <a:r>
              <a:rPr lang="en-US" sz="2000" baseline="-25000" dirty="0"/>
              <a:t>j</a:t>
            </a:r>
            <a:r>
              <a:rPr lang="en-US" sz="2000" dirty="0"/>
              <a:t> </a:t>
            </a:r>
            <a:r>
              <a:rPr lang="en-US" sz="2000" dirty="0" smtClean="0"/>
              <a:t>is an associated measure of </a:t>
            </a:r>
            <a:r>
              <a:rPr lang="en-US" sz="2000" i="1" dirty="0" smtClean="0"/>
              <a:t>misfit</a:t>
            </a:r>
            <a:r>
              <a:rPr lang="en-US" sz="2000" dirty="0" smtClean="0"/>
              <a:t>.</a:t>
            </a:r>
          </a:p>
          <a:p>
            <a:pPr marL="342900" indent="-342900">
              <a:buFont typeface="Arial"/>
              <a:buChar char="•"/>
              <a:defRPr/>
            </a:pPr>
            <a:endParaRPr lang="en-US" sz="2000" dirty="0"/>
          </a:p>
          <a:p>
            <a:pPr marL="342900" indent="-342900">
              <a:buFont typeface="Arial"/>
              <a:buChar char="•"/>
              <a:defRPr/>
            </a:pPr>
            <a:r>
              <a:rPr lang="en-US" sz="2000" dirty="0" smtClean="0"/>
              <a:t>We investigated the properties of noise on </a:t>
            </a:r>
            <a:r>
              <a:rPr lang="en-US" sz="2000" dirty="0" err="1" smtClean="0"/>
              <a:t>D</a:t>
            </a:r>
            <a:r>
              <a:rPr lang="en-US" sz="2000" baseline="-25000" dirty="0" err="1" smtClean="0"/>
              <a:t>j</a:t>
            </a:r>
            <a:r>
              <a:rPr lang="en-US" sz="2000" dirty="0" smtClean="0"/>
              <a:t>, with the goal of deriving the noise model for our Likelihood function </a:t>
            </a:r>
            <a:r>
              <a:rPr lang="en-US" sz="2000" dirty="0" smtClean="0">
                <a:latin typeface="Apple Chancery"/>
                <a:cs typeface="Apple Chancery"/>
              </a:rPr>
              <a:t>L</a:t>
            </a:r>
            <a:r>
              <a:rPr lang="en-US" sz="2000" baseline="-25000" dirty="0" smtClean="0"/>
              <a:t>D</a:t>
            </a:r>
            <a:r>
              <a:rPr lang="en-US" sz="2000" dirty="0" smtClean="0"/>
              <a:t>(</a:t>
            </a:r>
            <a:r>
              <a:rPr lang="en-US" sz="2000" dirty="0" err="1" smtClean="0"/>
              <a:t>D|m</a:t>
            </a:r>
            <a:r>
              <a:rPr lang="en-US" sz="2000" dirty="0" smtClean="0"/>
              <a:t>).</a:t>
            </a:r>
          </a:p>
          <a:p>
            <a:pPr marL="342900" indent="-342900">
              <a:buFont typeface="Arial"/>
              <a:buChar char="•"/>
              <a:defRPr/>
            </a:pPr>
            <a:endParaRPr lang="en-US" sz="20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67118" y="32408"/>
            <a:ext cx="7748825" cy="1160567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dirty="0" smtClean="0"/>
              <a:t>Part 2: Given a candidate solution, how to quantify its Likelihood given the observed data misfit?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773753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500345" y="317658"/>
            <a:ext cx="7851459" cy="1954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indent="-342900">
              <a:spcBef>
                <a:spcPct val="50000"/>
              </a:spcBef>
              <a:buFont typeface="Arial"/>
              <a:buChar char="•"/>
            </a:pPr>
            <a:r>
              <a:rPr lang="en-US" sz="2000" dirty="0" smtClean="0">
                <a:latin typeface="+mn-lt"/>
              </a:rPr>
              <a:t> </a:t>
            </a:r>
            <a:r>
              <a:rPr lang="en-US" sz="2200" dirty="0" smtClean="0">
                <a:latin typeface="+mn-lt"/>
              </a:rPr>
              <a:t>Investigat</a:t>
            </a:r>
            <a:r>
              <a:rPr lang="en-US" sz="2200" dirty="0" smtClean="0">
                <a:latin typeface="+mn-lt"/>
              </a:rPr>
              <a:t>ed </a:t>
            </a:r>
            <a:r>
              <a:rPr lang="en-US" sz="2200" dirty="0" err="1">
                <a:latin typeface="+mn-lt"/>
              </a:rPr>
              <a:t>d</a:t>
            </a:r>
            <a:r>
              <a:rPr lang="en-US" sz="2200" dirty="0" err="1" smtClean="0">
                <a:latin typeface="+mn-lt"/>
              </a:rPr>
              <a:t>ecorrelation</a:t>
            </a:r>
            <a:r>
              <a:rPr lang="en-US" sz="2200" dirty="0" smtClean="0">
                <a:latin typeface="+mn-lt"/>
              </a:rPr>
              <a:t> D=1-CC on the reference set of 900 deterministic source estimates (which was based on 200,000 cross-correlation measurements).</a:t>
            </a:r>
          </a:p>
          <a:p>
            <a:pPr marL="342900" indent="-342900">
              <a:spcBef>
                <a:spcPct val="50000"/>
              </a:spcBef>
              <a:buFont typeface="Arial"/>
              <a:buChar char="•"/>
            </a:pPr>
            <a:r>
              <a:rPr lang="en-US" sz="2200" dirty="0" smtClean="0">
                <a:latin typeface="+mn-lt"/>
              </a:rPr>
              <a:t>Main factor determining D turns out to be Signal-to-Noise ratio of the observed seismogram.</a:t>
            </a:r>
            <a:endParaRPr lang="en-US" sz="2200" dirty="0">
              <a:latin typeface="+mn-lt"/>
            </a:endParaRPr>
          </a:p>
        </p:txBody>
      </p:sp>
      <p:pic>
        <p:nvPicPr>
          <p:cNvPr id="2" name="Picture 1" descr="Fig6_se-7-1521-2016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13" t="12158" r="6631" b="65866"/>
          <a:stretch/>
        </p:blipFill>
        <p:spPr>
          <a:xfrm>
            <a:off x="1436868" y="2398780"/>
            <a:ext cx="6081033" cy="446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5642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4835590" y="4976690"/>
            <a:ext cx="420898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dirty="0" err="1"/>
              <a:t>D</a:t>
            </a:r>
            <a:r>
              <a:rPr lang="en-US" sz="2000" baseline="-25000" dirty="0" err="1"/>
              <a:t>j</a:t>
            </a:r>
            <a:r>
              <a:rPr lang="en-US" sz="2000" dirty="0"/>
              <a:t> </a:t>
            </a:r>
            <a:r>
              <a:rPr lang="en-US" sz="2000" dirty="0" smtClean="0">
                <a:latin typeface="+mn-lt"/>
              </a:rPr>
              <a:t>is correlated between </a:t>
            </a:r>
            <a:r>
              <a:rPr lang="en-US" sz="2000" dirty="0" err="1" smtClean="0">
                <a:latin typeface="+mn-lt"/>
              </a:rPr>
              <a:t>neighbouring</a:t>
            </a:r>
            <a:r>
              <a:rPr lang="en-US" sz="2000" dirty="0" smtClean="0">
                <a:latin typeface="+mn-lt"/>
              </a:rPr>
              <a:t> stations. (But not between time samples, since x-</a:t>
            </a:r>
            <a:r>
              <a:rPr lang="en-US" sz="2000" dirty="0" err="1" smtClean="0">
                <a:latin typeface="+mn-lt"/>
              </a:rPr>
              <a:t>corr</a:t>
            </a:r>
            <a:r>
              <a:rPr lang="en-US" sz="2000" dirty="0" smtClean="0">
                <a:latin typeface="+mn-lt"/>
              </a:rPr>
              <a:t> eliminates time by integration over seismogram.)</a:t>
            </a:r>
            <a:endParaRPr lang="en-US" sz="2000" dirty="0">
              <a:latin typeface="+mn-lt"/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329497" y="135033"/>
            <a:ext cx="8454431" cy="775736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dirty="0" smtClean="0"/>
              <a:t>Empirical findings about Likelihood function </a:t>
            </a:r>
            <a:r>
              <a:rPr lang="en-US" sz="2800" dirty="0" smtClean="0">
                <a:latin typeface="Apple Chancery"/>
                <a:cs typeface="Apple Chancery"/>
              </a:rPr>
              <a:t>L</a:t>
            </a:r>
            <a:r>
              <a:rPr lang="en-US" sz="2800" baseline="-25000" dirty="0" smtClean="0"/>
              <a:t>D</a:t>
            </a:r>
            <a:endParaRPr lang="en-US" sz="2800" baseline="-25000" dirty="0"/>
          </a:p>
        </p:txBody>
      </p:sp>
      <p:pic>
        <p:nvPicPr>
          <p:cNvPr id="2" name="Picture 1" descr="Fig5_se-7-1521-2016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6" t="11784" r="49781" b="69324"/>
          <a:stretch/>
        </p:blipFill>
        <p:spPr>
          <a:xfrm>
            <a:off x="-141121" y="1274525"/>
            <a:ext cx="4744454" cy="3523041"/>
          </a:xfrm>
          <a:prstGeom prst="rect">
            <a:avLst/>
          </a:prstGeom>
        </p:spPr>
      </p:pic>
      <p:pic>
        <p:nvPicPr>
          <p:cNvPr id="3" name="Picture 2" descr="Fig7_se-7-1521-2016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90" t="12157" r="7689" b="66327"/>
          <a:stretch/>
        </p:blipFill>
        <p:spPr>
          <a:xfrm>
            <a:off x="4291739" y="1319836"/>
            <a:ext cx="4868289" cy="3477730"/>
          </a:xfrm>
          <a:prstGeom prst="rect">
            <a:avLst/>
          </a:prstGeom>
        </p:spPr>
      </p:pic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329497" y="4976155"/>
            <a:ext cx="419920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dirty="0" smtClean="0">
                <a:latin typeface="+mn-lt"/>
              </a:rPr>
              <a:t>For any fixed SNR, </a:t>
            </a:r>
            <a:r>
              <a:rPr lang="en-US" sz="2000" dirty="0" err="1" smtClean="0">
                <a:latin typeface="+mn-lt"/>
              </a:rPr>
              <a:t>decorrelation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err="1" smtClean="0">
                <a:latin typeface="+mn-lt"/>
              </a:rPr>
              <a:t>D</a:t>
            </a:r>
            <a:r>
              <a:rPr lang="en-US" sz="2000" baseline="-25000" dirty="0" err="1" smtClean="0">
                <a:latin typeface="+mn-lt"/>
              </a:rPr>
              <a:t>j</a:t>
            </a:r>
            <a:r>
              <a:rPr lang="en-US" sz="2000" dirty="0" smtClean="0">
                <a:latin typeface="+mn-lt"/>
              </a:rPr>
              <a:t> turns out to be almost log-normally distributed.</a:t>
            </a:r>
            <a:endParaRPr 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022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6_se-7-1521-2016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9" t="83427" r="54811" b="11340"/>
          <a:stretch/>
        </p:blipFill>
        <p:spPr>
          <a:xfrm>
            <a:off x="175550" y="3107022"/>
            <a:ext cx="6061459" cy="1177422"/>
          </a:xfrm>
          <a:prstGeom prst="rect">
            <a:avLst/>
          </a:prstGeom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78181" y="467000"/>
            <a:ext cx="5110078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indent="-342900">
              <a:spcBef>
                <a:spcPct val="50000"/>
              </a:spcBef>
              <a:buFont typeface="Arial"/>
              <a:buChar char="•"/>
            </a:pPr>
            <a:r>
              <a:rPr lang="en-US" sz="2000" dirty="0" smtClean="0">
                <a:latin typeface="+mn-lt"/>
              </a:rPr>
              <a:t>Empirical finding is that Likelihood function </a:t>
            </a:r>
            <a:r>
              <a:rPr lang="en-US" sz="2000" dirty="0">
                <a:latin typeface="Apple Chancery"/>
                <a:cs typeface="Apple Chancery"/>
              </a:rPr>
              <a:t>L</a:t>
            </a:r>
            <a:r>
              <a:rPr lang="en-US" sz="2000" baseline="-25000" dirty="0"/>
              <a:t>D</a:t>
            </a:r>
            <a:r>
              <a:rPr lang="en-US" sz="2000" dirty="0"/>
              <a:t>(</a:t>
            </a:r>
            <a:r>
              <a:rPr lang="en-US" sz="2000" dirty="0" err="1"/>
              <a:t>D|m</a:t>
            </a:r>
            <a:r>
              <a:rPr lang="en-US" sz="2000" dirty="0"/>
              <a:t>)</a:t>
            </a:r>
            <a:r>
              <a:rPr lang="en-US" sz="2000" dirty="0" smtClean="0">
                <a:latin typeface="+mn-lt"/>
              </a:rPr>
              <a:t> </a:t>
            </a:r>
            <a:r>
              <a:rPr lang="en-US" sz="2000" dirty="0" smtClean="0">
                <a:latin typeface="+mn-lt"/>
              </a:rPr>
              <a:t>is closely approximated by a </a:t>
            </a:r>
            <a:r>
              <a:rPr lang="en-US" sz="2000" dirty="0" smtClean="0">
                <a:solidFill>
                  <a:srgbClr val="FF0000"/>
                </a:solidFill>
                <a:latin typeface="+mn-lt"/>
              </a:rPr>
              <a:t>log-normal distribution. </a:t>
            </a:r>
            <a:endParaRPr lang="en-US" sz="2000" dirty="0">
              <a:latin typeface="+mn-lt"/>
            </a:endParaRPr>
          </a:p>
          <a:p>
            <a:pPr marL="342900" indent="-342900">
              <a:spcBef>
                <a:spcPct val="50000"/>
              </a:spcBef>
              <a:buFont typeface="Arial"/>
              <a:buChar char="•"/>
            </a:pPr>
            <a:r>
              <a:rPr lang="en-US" sz="2000" dirty="0" smtClean="0">
                <a:latin typeface="+mn-lt"/>
              </a:rPr>
              <a:t>An </a:t>
            </a:r>
            <a:r>
              <a:rPr lang="en-US" sz="2000" dirty="0" smtClean="0">
                <a:solidFill>
                  <a:srgbClr val="FF0000"/>
                </a:solidFill>
                <a:latin typeface="+mn-lt"/>
              </a:rPr>
              <a:t>analytical</a:t>
            </a:r>
            <a:r>
              <a:rPr lang="en-US" sz="2000" dirty="0" smtClean="0">
                <a:latin typeface="+mn-lt"/>
              </a:rPr>
              <a:t>, multivariate distribution! Depends only on means and co-variances, like an n-</a:t>
            </a:r>
            <a:r>
              <a:rPr lang="en-US" sz="2000" dirty="0" err="1">
                <a:latin typeface="+mn-lt"/>
              </a:rPr>
              <a:t>v</a:t>
            </a:r>
            <a:r>
              <a:rPr lang="en-US" sz="2000" dirty="0" err="1" smtClean="0">
                <a:latin typeface="+mn-lt"/>
              </a:rPr>
              <a:t>ariate</a:t>
            </a:r>
            <a:r>
              <a:rPr lang="en-US" sz="2000" dirty="0" smtClean="0">
                <a:latin typeface="+mn-lt"/>
              </a:rPr>
              <a:t> normal distribution.</a:t>
            </a:r>
          </a:p>
        </p:txBody>
      </p:sp>
      <p:pic>
        <p:nvPicPr>
          <p:cNvPr id="3" name="Picture 2" descr="Fig8_se-7-1521-2016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61" t="11597" r="10865" b="47440"/>
          <a:stretch/>
        </p:blipFill>
        <p:spPr>
          <a:xfrm>
            <a:off x="5255966" y="186343"/>
            <a:ext cx="3952179" cy="6458402"/>
          </a:xfrm>
          <a:prstGeom prst="rect">
            <a:avLst/>
          </a:prstGeom>
        </p:spPr>
      </p:pic>
      <p:pic>
        <p:nvPicPr>
          <p:cNvPr id="4" name="Picture 3" descr="p13_se-7-1521-2016.pd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4" t="28990" r="51117" b="59291"/>
          <a:stretch/>
        </p:blipFill>
        <p:spPr>
          <a:xfrm>
            <a:off x="561412" y="4515340"/>
            <a:ext cx="4826847" cy="2175896"/>
          </a:xfrm>
          <a:prstGeom prst="rect">
            <a:avLst/>
          </a:prstGeom>
          <a:ln w="38100" cmpd="sng">
            <a:solidFill>
              <a:schemeClr val="accent6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545642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496277" y="898476"/>
            <a:ext cx="7688737" cy="4862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dirty="0" smtClean="0">
                <a:latin typeface="+mn-lt"/>
              </a:rPr>
              <a:t>Waveform-based estimation of earthquake source parameters:</a:t>
            </a:r>
          </a:p>
          <a:p>
            <a:pPr marL="342900" indent="-342900">
              <a:spcBef>
                <a:spcPct val="50000"/>
              </a:spcBef>
              <a:buFont typeface="Arial"/>
              <a:buChar char="•"/>
            </a:pPr>
            <a:r>
              <a:rPr lang="en-US" sz="2000" dirty="0">
                <a:latin typeface="+mn-lt"/>
              </a:rPr>
              <a:t>S</a:t>
            </a:r>
            <a:r>
              <a:rPr lang="en-US" sz="2000" dirty="0" smtClean="0">
                <a:latin typeface="+mn-lt"/>
              </a:rPr>
              <a:t>its at the interface between source and structural studies.</a:t>
            </a:r>
          </a:p>
          <a:p>
            <a:pPr marL="342900" indent="-342900">
              <a:spcBef>
                <a:spcPct val="50000"/>
              </a:spcBef>
              <a:buFont typeface="Arial"/>
              <a:buChar char="•"/>
            </a:pPr>
            <a:r>
              <a:rPr lang="en-US" sz="2000" dirty="0" smtClean="0">
                <a:latin typeface="+mn-lt"/>
              </a:rPr>
              <a:t>Delivers better constraints on: depth; </a:t>
            </a:r>
            <a:br>
              <a:rPr lang="en-US" sz="2000" dirty="0" smtClean="0">
                <a:latin typeface="+mn-lt"/>
              </a:rPr>
            </a:br>
            <a:r>
              <a:rPr lang="en-US" sz="2000" dirty="0" smtClean="0">
                <a:latin typeface="+mn-lt"/>
              </a:rPr>
              <a:t>source time function; moment tensor.</a:t>
            </a:r>
          </a:p>
          <a:p>
            <a:pPr>
              <a:spcBef>
                <a:spcPct val="50000"/>
              </a:spcBef>
            </a:pPr>
            <a:r>
              <a:rPr lang="en-US" sz="2000" dirty="0" smtClean="0">
                <a:latin typeface="+mn-lt"/>
              </a:rPr>
              <a:t>Fully probabilistic approach:</a:t>
            </a:r>
          </a:p>
          <a:p>
            <a:pPr marL="342900" indent="-342900">
              <a:spcBef>
                <a:spcPct val="50000"/>
              </a:spcBef>
              <a:buFont typeface="Arial"/>
              <a:buChar char="•"/>
            </a:pPr>
            <a:r>
              <a:rPr lang="en-US" sz="2000" dirty="0" smtClean="0">
                <a:latin typeface="+mn-lt"/>
              </a:rPr>
              <a:t>Delivers FULL insight into uncertainties </a:t>
            </a:r>
            <a:br>
              <a:rPr lang="en-US" sz="2000" dirty="0" smtClean="0">
                <a:latin typeface="+mn-lt"/>
              </a:rPr>
            </a:br>
            <a:r>
              <a:rPr lang="en-US" sz="2000" dirty="0" smtClean="0">
                <a:latin typeface="+mn-lt"/>
              </a:rPr>
              <a:t>and co-variances.</a:t>
            </a:r>
          </a:p>
          <a:p>
            <a:pPr marL="342900" indent="-342900">
              <a:spcBef>
                <a:spcPct val="50000"/>
              </a:spcBef>
              <a:buFont typeface="Arial"/>
              <a:buChar char="•"/>
            </a:pPr>
            <a:r>
              <a:rPr lang="en-US" sz="2000" dirty="0" smtClean="0">
                <a:latin typeface="+mn-lt"/>
              </a:rPr>
              <a:t>Computationally feasible with our low-dimensional </a:t>
            </a:r>
            <a:br>
              <a:rPr lang="en-US" sz="2000" dirty="0" smtClean="0">
                <a:latin typeface="+mn-lt"/>
              </a:rPr>
            </a:br>
            <a:r>
              <a:rPr lang="en-US" sz="2000" dirty="0" err="1" smtClean="0">
                <a:latin typeface="+mn-lt"/>
              </a:rPr>
              <a:t>parameterisation</a:t>
            </a:r>
            <a:r>
              <a:rPr lang="en-US" sz="2000" dirty="0" smtClean="0">
                <a:latin typeface="+mn-lt"/>
              </a:rPr>
              <a:t> (&lt;20 unknowns).</a:t>
            </a:r>
          </a:p>
          <a:p>
            <a:pPr marL="342900" indent="-342900">
              <a:spcBef>
                <a:spcPct val="50000"/>
              </a:spcBef>
              <a:buFont typeface="Arial"/>
              <a:buChar char="•"/>
            </a:pPr>
            <a:r>
              <a:rPr lang="en-US" sz="2000" dirty="0" smtClean="0">
                <a:latin typeface="+mn-lt"/>
              </a:rPr>
              <a:t>Incorporates extensive experience with deterministic </a:t>
            </a:r>
            <a:br>
              <a:rPr lang="en-US" sz="2000" dirty="0" smtClean="0">
                <a:latin typeface="+mn-lt"/>
              </a:rPr>
            </a:br>
            <a:r>
              <a:rPr lang="en-US" sz="2000" dirty="0" smtClean="0">
                <a:latin typeface="+mn-lt"/>
              </a:rPr>
              <a:t>source inversion</a:t>
            </a:r>
            <a:r>
              <a:rPr lang="en-US" sz="2000" dirty="0" smtClean="0">
                <a:latin typeface="+mn-lt"/>
              </a:rPr>
              <a:t> as prior knowledge.</a:t>
            </a:r>
          </a:p>
          <a:p>
            <a:pPr>
              <a:spcBef>
                <a:spcPct val="50000"/>
              </a:spcBef>
            </a:pPr>
            <a:endParaRPr lang="en-US" sz="2000" dirty="0">
              <a:latin typeface="+mn-lt"/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0" y="58064"/>
            <a:ext cx="9144000" cy="617675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dirty="0" smtClean="0"/>
              <a:t>Conclusions</a:t>
            </a:r>
            <a:endParaRPr lang="en-US" sz="2800" dirty="0"/>
          </a:p>
        </p:txBody>
      </p:sp>
      <p:pic>
        <p:nvPicPr>
          <p:cNvPr id="4" name="Picture 3" descr="p9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9" t="10663" r="55238" b="64643"/>
          <a:stretch/>
        </p:blipFill>
        <p:spPr>
          <a:xfrm>
            <a:off x="5747474" y="1680951"/>
            <a:ext cx="3242578" cy="269891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39698" y="5708322"/>
            <a:ext cx="8750354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 cmpd="sng">
            <a:solidFill>
              <a:srgbClr val="FAC090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AutoNum type="arabicPlain"/>
            </a:pPr>
            <a:r>
              <a:rPr lang="en-US" sz="1600" dirty="0"/>
              <a:t>Stähler, S. C., &amp; Sigloch, K. (2014). Fully probabilistic seismic source inversion-Part 1: Efficient </a:t>
            </a:r>
            <a:r>
              <a:rPr lang="en-US" sz="1600" dirty="0" err="1"/>
              <a:t>parameterisation</a:t>
            </a:r>
            <a:r>
              <a:rPr lang="en-US" sz="1600" dirty="0"/>
              <a:t>. </a:t>
            </a:r>
            <a:r>
              <a:rPr lang="en-US" sz="1600" i="1" dirty="0"/>
              <a:t>Solid Earth</a:t>
            </a:r>
            <a:r>
              <a:rPr lang="en-US" sz="1600" dirty="0"/>
              <a:t>, </a:t>
            </a:r>
            <a:r>
              <a:rPr lang="en-US" sz="1600" i="1" dirty="0"/>
              <a:t>5</a:t>
            </a:r>
            <a:r>
              <a:rPr lang="en-US" sz="1600" dirty="0"/>
              <a:t>(2), 1055.</a:t>
            </a:r>
          </a:p>
          <a:p>
            <a:pPr marL="342900" indent="-342900">
              <a:buFont typeface="Wingdings" charset="2"/>
              <a:buAutoNum type="arabicPlain"/>
            </a:pPr>
            <a:r>
              <a:rPr lang="en-US" sz="1600" dirty="0" smtClean="0"/>
              <a:t>Stähler</a:t>
            </a:r>
            <a:r>
              <a:rPr lang="en-US" sz="1600" dirty="0"/>
              <a:t>, S. C., &amp; Sigloch, K. (2016). Fully probabilistic seismic source inversion-Part 2: </a:t>
            </a:r>
            <a:r>
              <a:rPr lang="en-US" sz="1600" dirty="0" err="1"/>
              <a:t>Modelling</a:t>
            </a:r>
            <a:r>
              <a:rPr lang="en-US" sz="1600" dirty="0"/>
              <a:t> errors and station covariances. </a:t>
            </a:r>
            <a:r>
              <a:rPr lang="en-US" sz="1600" i="1" dirty="0"/>
              <a:t>Solid Earth</a:t>
            </a:r>
            <a:r>
              <a:rPr lang="en-US" sz="1600" dirty="0"/>
              <a:t>, </a:t>
            </a:r>
            <a:r>
              <a:rPr lang="en-US" sz="1600" i="1" dirty="0"/>
              <a:t>7</a:t>
            </a:r>
            <a:r>
              <a:rPr lang="en-US" sz="1600" dirty="0"/>
              <a:t>(6), 1521</a:t>
            </a:r>
            <a:r>
              <a:rPr lang="en-US" sz="1600" dirty="0" smtClean="0"/>
              <a:t>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2545642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G07_map_staev_global_new-eps-converted-to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06" y="1583108"/>
            <a:ext cx="8425550" cy="4285230"/>
          </a:xfrm>
          <a:prstGeom prst="rect">
            <a:avLst/>
          </a:prstGeom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821082" y="6003630"/>
            <a:ext cx="7591646" cy="820704"/>
          </a:xfrm>
        </p:spPr>
        <p:txBody>
          <a:bodyPr>
            <a:noAutofit/>
          </a:bodyPr>
          <a:lstStyle/>
          <a:p>
            <a:r>
              <a:rPr lang="en-US" sz="2200" dirty="0" smtClean="0">
                <a:latin typeface="+mn-lt"/>
              </a:rPr>
              <a:t>Blue: moderate to large earthquakes from 1999</a:t>
            </a:r>
            <a:r>
              <a:rPr lang="en-US" sz="2200" dirty="0">
                <a:latin typeface="+mn-lt"/>
              </a:rPr>
              <a:t>-</a:t>
            </a:r>
            <a:r>
              <a:rPr lang="en-US" sz="2200" dirty="0" smtClean="0">
                <a:latin typeface="+mn-lt"/>
              </a:rPr>
              <a:t>2010, used for waveform tomography.</a:t>
            </a:r>
            <a:r>
              <a:rPr lang="en-US" sz="2200" dirty="0" smtClean="0">
                <a:latin typeface="+mn-lt"/>
              </a:rPr>
              <a:t> </a:t>
            </a:r>
            <a:r>
              <a:rPr lang="en-US" sz="2200" dirty="0" smtClean="0">
                <a:latin typeface="+mn-lt"/>
              </a:rPr>
              <a:t>Red</a:t>
            </a:r>
            <a:r>
              <a:rPr lang="en-US" sz="2200" dirty="0" smtClean="0">
                <a:latin typeface="+mn-lt"/>
              </a:rPr>
              <a:t>: </a:t>
            </a:r>
            <a:r>
              <a:rPr lang="en-US" sz="2200" dirty="0" smtClean="0">
                <a:latin typeface="+mn-lt"/>
              </a:rPr>
              <a:t>Recording broadband stations.</a:t>
            </a:r>
            <a:endParaRPr lang="en-US" sz="2200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2242" y="262822"/>
            <a:ext cx="85538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For global-scale waveform tomography, </a:t>
            </a:r>
            <a:br>
              <a:rPr lang="en-US" sz="2400" dirty="0" smtClean="0"/>
            </a:br>
            <a:r>
              <a:rPr lang="en-US" sz="2400" dirty="0" smtClean="0"/>
              <a:t>we require earthquake source parameters for waveform </a:t>
            </a:r>
            <a:r>
              <a:rPr lang="en-US" sz="2400" dirty="0" err="1" smtClean="0"/>
              <a:t>modelling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279308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9020" y="2834925"/>
            <a:ext cx="7772400" cy="1470025"/>
          </a:xfrm>
        </p:spPr>
        <p:txBody>
          <a:bodyPr>
            <a:noAutofit/>
          </a:bodyPr>
          <a:lstStyle/>
          <a:p>
            <a:r>
              <a:rPr lang="en-US" sz="10000" dirty="0" smtClean="0"/>
              <a:t>EXTRA SLIDES</a:t>
            </a:r>
            <a:endParaRPr lang="en-US" sz="10000" dirty="0"/>
          </a:p>
        </p:txBody>
      </p:sp>
    </p:spTree>
    <p:extLst>
      <p:ext uri="{BB962C8B-B14F-4D97-AF65-F5344CB8AC3E}">
        <p14:creationId xmlns:p14="http://schemas.microsoft.com/office/powerpoint/2010/main" val="31382152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432129" y="1534133"/>
            <a:ext cx="5777193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indent="-342900">
              <a:spcBef>
                <a:spcPct val="50000"/>
              </a:spcBef>
              <a:buFont typeface="Arial"/>
              <a:buChar char="•"/>
            </a:pPr>
            <a:r>
              <a:rPr lang="en-US" sz="2000" dirty="0" smtClean="0">
                <a:latin typeface="+mn-lt"/>
              </a:rPr>
              <a:t>More robust than</a:t>
            </a:r>
            <a:r>
              <a:rPr lang="en-US" sz="2000" dirty="0" smtClean="0">
                <a:latin typeface="Brush Script MT Italic"/>
                <a:cs typeface="Brush Script MT Italic"/>
              </a:rPr>
              <a:t> </a:t>
            </a:r>
            <a:r>
              <a:rPr lang="en-US" sz="2500" dirty="0" smtClean="0">
                <a:latin typeface="Brush Script MT Italic"/>
                <a:cs typeface="Brush Script MT Italic"/>
              </a:rPr>
              <a:t>l</a:t>
            </a:r>
            <a:r>
              <a:rPr lang="en-US" sz="2500" baseline="-25000" dirty="0" smtClean="0">
                <a:latin typeface="+mn-lt"/>
              </a:rPr>
              <a:t>1</a:t>
            </a:r>
            <a:r>
              <a:rPr lang="en-US" sz="2000" dirty="0" smtClean="0">
                <a:latin typeface="+mn-lt"/>
              </a:rPr>
              <a:t> or </a:t>
            </a:r>
            <a:r>
              <a:rPr lang="en-US" sz="2500" dirty="0" smtClean="0">
                <a:latin typeface="Brush Script MT Italic"/>
                <a:cs typeface="Brush Script MT Italic"/>
              </a:rPr>
              <a:t>l</a:t>
            </a:r>
            <a:r>
              <a:rPr lang="en-US" sz="2500" baseline="-25000" dirty="0"/>
              <a:t>2</a:t>
            </a:r>
            <a:r>
              <a:rPr lang="en-US" sz="2000" dirty="0" smtClean="0">
                <a:latin typeface="+mn-lt"/>
              </a:rPr>
              <a:t> norms!</a:t>
            </a:r>
            <a:endParaRPr lang="en-US" sz="2000" dirty="0">
              <a:latin typeface="+mn-lt"/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0" y="32408"/>
            <a:ext cx="9144000" cy="1019462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dirty="0" smtClean="0"/>
              <a:t>In the presence of real-world noise (convolved and additive), cross-correlation is a robust measure of waveform misfit.</a:t>
            </a:r>
            <a:endParaRPr lang="en-US" sz="2800" dirty="0"/>
          </a:p>
        </p:txBody>
      </p:sp>
      <p:pic>
        <p:nvPicPr>
          <p:cNvPr id="4" name="Picture 3" descr="Fig3_se-7-1521-2016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3" t="11784" r="8484" b="60907"/>
          <a:stretch/>
        </p:blipFill>
        <p:spPr>
          <a:xfrm>
            <a:off x="221299" y="2393040"/>
            <a:ext cx="8759125" cy="4046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315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762000"/>
          </a:xfrm>
        </p:spPr>
        <p:txBody>
          <a:bodyPr/>
          <a:lstStyle/>
          <a:p>
            <a:pPr eaLnBrk="1" hangingPunct="1"/>
            <a:r>
              <a:rPr lang="en-US" sz="3600" dirty="0">
                <a:latin typeface="+mn-lt"/>
                <a:ea typeface="ＭＳ Ｐゴシック" charset="0"/>
              </a:rPr>
              <a:t>Bayesian source inversion</a:t>
            </a:r>
            <a:endParaRPr lang="en-US" dirty="0">
              <a:latin typeface="+mn-lt"/>
              <a:ea typeface="ＭＳ Ｐゴシック" charset="0"/>
            </a:endParaRPr>
          </a:p>
        </p:txBody>
      </p:sp>
      <p:sp>
        <p:nvSpPr>
          <p:cNvPr id="16388" name="Text Box 8"/>
          <p:cNvSpPr txBox="1">
            <a:spLocks noChangeArrowheads="1"/>
          </p:cNvSpPr>
          <p:nvPr/>
        </p:nvSpPr>
        <p:spPr bwMode="auto">
          <a:xfrm>
            <a:off x="494139" y="1564020"/>
            <a:ext cx="4114800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r>
              <a:rPr lang="en-US" sz="2200" dirty="0">
                <a:latin typeface="+mn-lt"/>
              </a:rPr>
              <a:t>Fitting broadband teleseismic P- and S-seismograms from GSN stations to WKBJ synthetics.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200" dirty="0">
                <a:latin typeface="+mn-lt"/>
              </a:rPr>
              <a:t>Neighborhood Algorithm draws 50,000+250,000 samples per event. Takes ~25 CPU hours.</a:t>
            </a:r>
          </a:p>
          <a:p>
            <a:pPr>
              <a:spcBef>
                <a:spcPct val="50000"/>
              </a:spcBef>
            </a:pPr>
            <a:r>
              <a:rPr lang="en-US" sz="2200" dirty="0">
                <a:latin typeface="+mn-lt"/>
              </a:rPr>
              <a:t>Example: Moderately complicated event (Virginia, USA 2011, </a:t>
            </a:r>
            <a:r>
              <a:rPr lang="en-US" sz="2200" dirty="0" err="1">
                <a:latin typeface="+mn-lt"/>
              </a:rPr>
              <a:t>mb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smtClean="0">
                <a:latin typeface="+mn-lt"/>
              </a:rPr>
              <a:t>5.9)</a:t>
            </a:r>
            <a:r>
              <a:rPr lang="en-US" sz="2200" dirty="0">
                <a:latin typeface="+mn-lt"/>
              </a:rPr>
              <a:t>. </a:t>
            </a:r>
          </a:p>
        </p:txBody>
      </p:sp>
      <p:grpSp>
        <p:nvGrpSpPr>
          <p:cNvPr id="16389" name="Group 17"/>
          <p:cNvGrpSpPr>
            <a:grpSpLocks/>
          </p:cNvGrpSpPr>
          <p:nvPr/>
        </p:nvGrpSpPr>
        <p:grpSpPr bwMode="auto">
          <a:xfrm>
            <a:off x="5029200" y="685800"/>
            <a:ext cx="3581400" cy="5929313"/>
            <a:chOff x="3168" y="432"/>
            <a:chExt cx="2256" cy="3735"/>
          </a:xfrm>
        </p:grpSpPr>
        <p:pic>
          <p:nvPicPr>
            <p:cNvPr id="16390" name="Picture 7" descr="fig_BSTF_ResultDistribution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63" r="3226" b="7224"/>
            <a:stretch>
              <a:fillRect/>
            </a:stretch>
          </p:blipFill>
          <p:spPr bwMode="auto">
            <a:xfrm>
              <a:off x="3312" y="432"/>
              <a:ext cx="2112" cy="3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1" name="Text Box 9"/>
            <p:cNvSpPr txBox="1">
              <a:spLocks noChangeArrowheads="1"/>
            </p:cNvSpPr>
            <p:nvPr/>
          </p:nvSpPr>
          <p:spPr bwMode="auto">
            <a:xfrm>
              <a:off x="3504" y="2448"/>
              <a:ext cx="1536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800"/>
                <a:t>posterior pdf of the source time function</a:t>
              </a:r>
            </a:p>
          </p:txBody>
        </p:sp>
        <p:sp>
          <p:nvSpPr>
            <p:cNvPr id="16392" name="Text Box 10"/>
            <p:cNvSpPr txBox="1">
              <a:spLocks noChangeArrowheads="1"/>
            </p:cNvSpPr>
            <p:nvPr/>
          </p:nvSpPr>
          <p:spPr bwMode="auto">
            <a:xfrm>
              <a:off x="3552" y="528"/>
              <a:ext cx="1776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800"/>
                <a:t>posterior pdf</a:t>
              </a:r>
              <a:r>
                <a:rPr lang="ja-JP" altLang="en-US" sz="1800"/>
                <a:t>’</a:t>
              </a:r>
              <a:r>
                <a:rPr lang="en-US" sz="1800"/>
                <a:t>s of the 6 basis function weights</a:t>
              </a:r>
            </a:p>
          </p:txBody>
        </p:sp>
        <p:sp>
          <p:nvSpPr>
            <p:cNvPr id="16393" name="Text Box 11"/>
            <p:cNvSpPr txBox="1">
              <a:spLocks noChangeArrowheads="1"/>
            </p:cNvSpPr>
            <p:nvPr/>
          </p:nvSpPr>
          <p:spPr bwMode="auto">
            <a:xfrm>
              <a:off x="3456" y="3657"/>
              <a:ext cx="153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800"/>
                <a:t>black line = median</a:t>
              </a:r>
            </a:p>
          </p:txBody>
        </p:sp>
        <p:sp>
          <p:nvSpPr>
            <p:cNvPr id="16394" name="Line 12"/>
            <p:cNvSpPr>
              <a:spLocks noChangeShapeType="1"/>
            </p:cNvSpPr>
            <p:nvPr/>
          </p:nvSpPr>
          <p:spPr bwMode="auto">
            <a:xfrm flipV="1">
              <a:off x="3456" y="2256"/>
              <a:ext cx="0" cy="16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5" name="Line 14"/>
            <p:cNvSpPr>
              <a:spLocks noChangeShapeType="1"/>
            </p:cNvSpPr>
            <p:nvPr/>
          </p:nvSpPr>
          <p:spPr bwMode="auto">
            <a:xfrm flipV="1">
              <a:off x="3456" y="3936"/>
              <a:ext cx="196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6" name="Text Box 15"/>
            <p:cNvSpPr txBox="1">
              <a:spLocks noChangeArrowheads="1"/>
            </p:cNvSpPr>
            <p:nvPr/>
          </p:nvSpPr>
          <p:spPr bwMode="auto">
            <a:xfrm>
              <a:off x="3792" y="3936"/>
              <a:ext cx="153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800"/>
                <a:t>time (0-25 sec)</a:t>
              </a:r>
            </a:p>
          </p:txBody>
        </p:sp>
        <p:sp>
          <p:nvSpPr>
            <p:cNvPr id="16397" name="Text Box 16"/>
            <p:cNvSpPr txBox="1">
              <a:spLocks noChangeArrowheads="1"/>
            </p:cNvSpPr>
            <p:nvPr/>
          </p:nvSpPr>
          <p:spPr bwMode="auto">
            <a:xfrm rot="-5400000">
              <a:off x="2756" y="2956"/>
              <a:ext cx="10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sz="1800"/>
                <a:t>displacement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57272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569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shot-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7" t="39582" r="4430" b="12915"/>
          <a:stretch/>
        </p:blipFill>
        <p:spPr bwMode="auto">
          <a:xfrm>
            <a:off x="4572000" y="2924712"/>
            <a:ext cx="4513263" cy="3166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610" y="1398226"/>
            <a:ext cx="4015532" cy="5324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Input for </a:t>
            </a:r>
            <a:r>
              <a:rPr lang="en-US" sz="2200" dirty="0" smtClean="0"/>
              <a:t>finite-frequency waveform tomography are </a:t>
            </a:r>
            <a:r>
              <a:rPr lang="en-US" sz="2200" dirty="0" err="1" smtClean="0"/>
              <a:t>traveltime</a:t>
            </a:r>
            <a:r>
              <a:rPr lang="en-US" sz="2200" dirty="0" smtClean="0"/>
              <a:t> delays </a:t>
            </a:r>
            <a:r>
              <a:rPr lang="en-US" sz="2200" dirty="0" err="1" smtClean="0"/>
              <a:t>dT</a:t>
            </a:r>
            <a:r>
              <a:rPr lang="en-US" sz="2200" dirty="0" smtClean="0"/>
              <a:t> (or amplitude anomalies </a:t>
            </a:r>
            <a:r>
              <a:rPr lang="en-US" sz="2200" dirty="0" err="1" smtClean="0"/>
              <a:t>dA</a:t>
            </a:r>
            <a:r>
              <a:rPr lang="en-US" sz="2200" dirty="0" smtClean="0"/>
              <a:t>/A) </a:t>
            </a:r>
            <a:r>
              <a:rPr lang="en-US" sz="2200" dirty="0" smtClean="0">
                <a:solidFill>
                  <a:srgbClr val="FF0000"/>
                </a:solidFill>
              </a:rPr>
              <a:t>measured by cross-correlation </a:t>
            </a:r>
            <a:r>
              <a:rPr lang="en-US" sz="2200" dirty="0" smtClean="0"/>
              <a:t>misfit.</a:t>
            </a:r>
            <a:r>
              <a:rPr lang="en-US" sz="2200" dirty="0" smtClean="0"/>
              <a:t/>
            </a:r>
            <a:br>
              <a:rPr lang="en-US" sz="2200" dirty="0" smtClean="0"/>
            </a:br>
            <a:endParaRPr lang="en-US" sz="2200" dirty="0" smtClean="0"/>
          </a:p>
          <a:p>
            <a:pPr>
              <a:spcAft>
                <a:spcPts val="1200"/>
              </a:spcAft>
            </a:pPr>
            <a:r>
              <a:rPr lang="en-US" sz="2200" dirty="0" smtClean="0">
                <a:solidFill>
                  <a:srgbClr val="FF0000"/>
                </a:solidFill>
              </a:rPr>
              <a:t>E</a:t>
            </a:r>
            <a:r>
              <a:rPr lang="en-US" sz="2200" dirty="0" smtClean="0">
                <a:solidFill>
                  <a:srgbClr val="FF0000"/>
                </a:solidFill>
              </a:rPr>
              <a:t>stimating measurement variances σ</a:t>
            </a:r>
            <a:r>
              <a:rPr lang="en-US" sz="2200" baseline="30000" dirty="0" smtClean="0">
                <a:solidFill>
                  <a:srgbClr val="FF0000"/>
                </a:solidFill>
              </a:rPr>
              <a:t>2</a:t>
            </a:r>
            <a:r>
              <a:rPr lang="en-US" sz="2200" dirty="0" smtClean="0">
                <a:solidFill>
                  <a:srgbClr val="FF0000"/>
                </a:solidFill>
              </a:rPr>
              <a:t>(</a:t>
            </a:r>
            <a:r>
              <a:rPr lang="en-US" sz="2200" dirty="0" err="1" smtClean="0">
                <a:solidFill>
                  <a:srgbClr val="FF0000"/>
                </a:solidFill>
              </a:rPr>
              <a:t>dT</a:t>
            </a:r>
            <a:r>
              <a:rPr lang="en-US" sz="2200" dirty="0" smtClean="0">
                <a:solidFill>
                  <a:srgbClr val="FF0000"/>
                </a:solidFill>
              </a:rPr>
              <a:t>) is </a:t>
            </a:r>
            <a:r>
              <a:rPr lang="en-US" sz="2200" dirty="0" smtClean="0">
                <a:solidFill>
                  <a:srgbClr val="FF0000"/>
                </a:solidFill>
              </a:rPr>
              <a:t>challenging. </a:t>
            </a:r>
            <a:r>
              <a:rPr lang="en-US" sz="2200" dirty="0" smtClean="0">
                <a:solidFill>
                  <a:srgbClr val="FF0000"/>
                </a:solidFill>
              </a:rPr>
              <a:t>And</a:t>
            </a:r>
            <a:r>
              <a:rPr lang="en-US" sz="2200" dirty="0" smtClean="0">
                <a:solidFill>
                  <a:srgbClr val="FF0000"/>
                </a:solidFill>
              </a:rPr>
              <a:t> covariances are </a:t>
            </a:r>
            <a:r>
              <a:rPr lang="en-US" sz="2200" dirty="0" smtClean="0">
                <a:solidFill>
                  <a:srgbClr val="FF0000"/>
                </a:solidFill>
              </a:rPr>
              <a:t>almost always neglected.</a:t>
            </a:r>
            <a:endParaRPr lang="en-US" sz="2200" dirty="0">
              <a:solidFill>
                <a:srgbClr val="FF0000"/>
              </a:solidFill>
            </a:endParaRPr>
          </a:p>
          <a:p>
            <a:r>
              <a:rPr lang="en-US" sz="2200" dirty="0" smtClean="0"/>
              <a:t>Main </a:t>
            </a:r>
            <a:r>
              <a:rPr lang="en-US" sz="2200" dirty="0" smtClean="0"/>
              <a:t>causes of </a:t>
            </a:r>
            <a:r>
              <a:rPr lang="en-US" sz="2200" dirty="0" err="1" smtClean="0"/>
              <a:t>msmt</a:t>
            </a:r>
            <a:r>
              <a:rPr lang="en-US" sz="2200" dirty="0" smtClean="0"/>
              <a:t> errors </a:t>
            </a:r>
            <a:r>
              <a:rPr lang="en-US" sz="2200" dirty="0" smtClean="0"/>
              <a:t>are misestimates of earthquake source properties </a:t>
            </a:r>
            <a:r>
              <a:rPr lang="en-US" sz="2200" dirty="0" smtClean="0">
                <a:sym typeface="Wingdings"/>
              </a:rPr>
              <a:t> </a:t>
            </a:r>
            <a:r>
              <a:rPr lang="en-US" sz="2200" dirty="0" smtClean="0">
                <a:sym typeface="Wingdings"/>
              </a:rPr>
              <a:t>motivation to estimate sources.</a:t>
            </a:r>
            <a:endParaRPr lang="en-US" sz="2200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9483" y="192410"/>
            <a:ext cx="5000173" cy="241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9" name="Oval 8"/>
          <p:cNvSpPr/>
          <p:nvPr/>
        </p:nvSpPr>
        <p:spPr>
          <a:xfrm>
            <a:off x="6029718" y="384829"/>
            <a:ext cx="1244431" cy="1680426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4646959" y="3513248"/>
            <a:ext cx="906523" cy="938776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191662" y="113916"/>
            <a:ext cx="3746896" cy="10918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/>
              <a:t>Why not use existing source catalogues?</a:t>
            </a:r>
            <a:endParaRPr lang="en-US" sz="2800" dirty="0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9533170"/>
              </p:ext>
            </p:extLst>
          </p:nvPr>
        </p:nvGraphicFramePr>
        <p:xfrm>
          <a:off x="5481778" y="186476"/>
          <a:ext cx="547940" cy="931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41" name="Equation" r:id="rId5" imgW="254000" imgH="431800" progId="Equation.3">
                  <p:embed/>
                </p:oleObj>
              </mc:Choice>
              <mc:Fallback>
                <p:oleObj name="Equation" r:id="rId5" imgW="254000" imgH="431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81778" y="186476"/>
                        <a:ext cx="547940" cy="9314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80207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G04_1_MFI_GRF_RAW-eps-converted-to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3" b="-7703"/>
          <a:stretch/>
        </p:blipFill>
        <p:spPr>
          <a:xfrm>
            <a:off x="446332" y="1306195"/>
            <a:ext cx="8620707" cy="59960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408"/>
            <a:ext cx="9144000" cy="6176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300" dirty="0" smtClean="0"/>
              <a:t>Harnessing core-diffracted waves</a:t>
            </a:r>
            <a:endParaRPr lang="en-US" sz="3300" dirty="0"/>
          </a:p>
        </p:txBody>
      </p:sp>
      <p:sp>
        <p:nvSpPr>
          <p:cNvPr id="10" name="TextBox 9"/>
          <p:cNvSpPr txBox="1"/>
          <p:nvPr/>
        </p:nvSpPr>
        <p:spPr>
          <a:xfrm>
            <a:off x="6349332" y="4156678"/>
            <a:ext cx="2943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Modeling: </a:t>
            </a:r>
            <a:r>
              <a:rPr lang="en-US" dirty="0" err="1" smtClean="0"/>
              <a:t>AxiSEM</a:t>
            </a:r>
            <a:r>
              <a:rPr lang="en-US" dirty="0" smtClean="0"/>
              <a:t>, </a:t>
            </a:r>
            <a:r>
              <a:rPr lang="en-US" dirty="0" err="1" smtClean="0"/>
              <a:t>YSpec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 rot="16200000">
            <a:off x="-1327584" y="3637869"/>
            <a:ext cx="31169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/>
              <a:t>epicentral</a:t>
            </a:r>
            <a:r>
              <a:rPr lang="en-US" sz="2200" dirty="0" smtClean="0"/>
              <a:t> distance</a:t>
            </a:r>
            <a:endParaRPr lang="en-US" sz="2200" dirty="0"/>
          </a:p>
        </p:txBody>
      </p:sp>
      <p:sp>
        <p:nvSpPr>
          <p:cNvPr id="15" name="TextBox 14"/>
          <p:cNvSpPr txBox="1"/>
          <p:nvPr/>
        </p:nvSpPr>
        <p:spPr>
          <a:xfrm>
            <a:off x="1096704" y="837915"/>
            <a:ext cx="1866319" cy="430887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observed</a:t>
            </a:r>
            <a:endParaRPr lang="en-US" sz="2200" dirty="0"/>
          </a:p>
        </p:txBody>
      </p:sp>
      <p:sp>
        <p:nvSpPr>
          <p:cNvPr id="16" name="TextBox 15"/>
          <p:cNvSpPr txBox="1"/>
          <p:nvPr/>
        </p:nvSpPr>
        <p:spPr>
          <a:xfrm>
            <a:off x="6714904" y="840585"/>
            <a:ext cx="2211090" cy="430887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Green’s </a:t>
            </a:r>
            <a:r>
              <a:rPr lang="en-US" sz="2200" dirty="0" err="1" smtClean="0"/>
              <a:t>fctns</a:t>
            </a:r>
            <a:endParaRPr lang="en-US" sz="22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-14377" y="133496"/>
            <a:ext cx="9144000" cy="617675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dirty="0"/>
              <a:t>B</a:t>
            </a:r>
            <a:r>
              <a:rPr lang="en-US" sz="2800" dirty="0" smtClean="0"/>
              <a:t>roadband </a:t>
            </a:r>
            <a:r>
              <a:rPr lang="en-US" sz="2800" dirty="0" smtClean="0"/>
              <a:t>waveform </a:t>
            </a:r>
            <a:r>
              <a:rPr lang="en-US" sz="2800" dirty="0" smtClean="0"/>
              <a:t>example, </a:t>
            </a:r>
            <a:r>
              <a:rPr lang="en-US" sz="2800" dirty="0" err="1" smtClean="0"/>
              <a:t>P+Pdiff</a:t>
            </a:r>
            <a:r>
              <a:rPr lang="en-US" sz="2800" dirty="0" smtClean="0"/>
              <a:t> recorded on </a:t>
            </a:r>
            <a:r>
              <a:rPr lang="en-US" sz="2800" dirty="0" err="1" smtClean="0"/>
              <a:t>USArray</a:t>
            </a:r>
            <a:endParaRPr lang="en-US" sz="2800" dirty="0"/>
          </a:p>
        </p:txBody>
      </p:sp>
      <p:sp>
        <p:nvSpPr>
          <p:cNvPr id="12" name="Rectangle 11"/>
          <p:cNvSpPr/>
          <p:nvPr/>
        </p:nvSpPr>
        <p:spPr>
          <a:xfrm>
            <a:off x="3501752" y="1098312"/>
            <a:ext cx="2847580" cy="57596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FIG04_2_STF-eps-converted-to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4" r="6370"/>
          <a:stretch/>
        </p:blipFill>
        <p:spPr>
          <a:xfrm>
            <a:off x="3561706" y="2405470"/>
            <a:ext cx="2729902" cy="223197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424796" y="1183243"/>
            <a:ext cx="29245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m</a:t>
            </a:r>
            <a:r>
              <a:rPr lang="en-US" sz="2000" baseline="-25000" dirty="0" err="1" smtClean="0"/>
              <a:t>b</a:t>
            </a:r>
            <a:r>
              <a:rPr lang="en-US" sz="2000" dirty="0" smtClean="0"/>
              <a:t> </a:t>
            </a:r>
            <a:r>
              <a:rPr lang="en-US" sz="2000" dirty="0"/>
              <a:t>7.5 event in Sumatra, </a:t>
            </a:r>
            <a:r>
              <a:rPr lang="en-US" sz="2000" dirty="0" smtClean="0"/>
              <a:t>depth 82 km, 2009</a:t>
            </a:r>
            <a:r>
              <a:rPr lang="en-US" sz="2000" dirty="0"/>
              <a:t>/09/</a:t>
            </a:r>
            <a:r>
              <a:rPr lang="en-US" sz="2000" dirty="0" smtClean="0"/>
              <a:t>30</a:t>
            </a:r>
            <a:endParaRPr lang="en-US" sz="2000" dirty="0"/>
          </a:p>
          <a:p>
            <a:endParaRPr lang="en-US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3213147" y="3230354"/>
            <a:ext cx="43290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=                        *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974091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G04_1_MFI_GRF_RAW-eps-converted-to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3" b="-7703"/>
          <a:stretch/>
        </p:blipFill>
        <p:spPr>
          <a:xfrm>
            <a:off x="446332" y="1306195"/>
            <a:ext cx="8620707" cy="59960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408"/>
            <a:ext cx="9144000" cy="6176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300" dirty="0" smtClean="0"/>
              <a:t>Harnessing core-diffracted waves</a:t>
            </a:r>
            <a:endParaRPr lang="en-US" sz="3300" dirty="0"/>
          </a:p>
        </p:txBody>
      </p:sp>
      <p:sp>
        <p:nvSpPr>
          <p:cNvPr id="10" name="TextBox 9"/>
          <p:cNvSpPr txBox="1"/>
          <p:nvPr/>
        </p:nvSpPr>
        <p:spPr>
          <a:xfrm>
            <a:off x="6349332" y="4156678"/>
            <a:ext cx="2943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Modeling: </a:t>
            </a:r>
            <a:r>
              <a:rPr lang="en-US" dirty="0" err="1" smtClean="0"/>
              <a:t>AxiSEM</a:t>
            </a:r>
            <a:r>
              <a:rPr lang="en-US" dirty="0" smtClean="0"/>
              <a:t>, </a:t>
            </a:r>
            <a:r>
              <a:rPr lang="en-US" dirty="0" err="1" smtClean="0"/>
              <a:t>YSpec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 rot="16200000">
            <a:off x="-1327584" y="3637869"/>
            <a:ext cx="31169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/>
              <a:t>epicentral</a:t>
            </a:r>
            <a:r>
              <a:rPr lang="en-US" sz="2200" dirty="0" smtClean="0"/>
              <a:t> distance</a:t>
            </a:r>
            <a:endParaRPr lang="en-US" sz="2200" dirty="0"/>
          </a:p>
        </p:txBody>
      </p:sp>
      <p:sp>
        <p:nvSpPr>
          <p:cNvPr id="15" name="TextBox 14"/>
          <p:cNvSpPr txBox="1"/>
          <p:nvPr/>
        </p:nvSpPr>
        <p:spPr>
          <a:xfrm>
            <a:off x="1096704" y="837915"/>
            <a:ext cx="1866319" cy="430887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observed</a:t>
            </a:r>
            <a:endParaRPr lang="en-US" sz="2200" dirty="0"/>
          </a:p>
        </p:txBody>
      </p:sp>
      <p:sp>
        <p:nvSpPr>
          <p:cNvPr id="16" name="TextBox 15"/>
          <p:cNvSpPr txBox="1"/>
          <p:nvPr/>
        </p:nvSpPr>
        <p:spPr>
          <a:xfrm>
            <a:off x="6714904" y="840585"/>
            <a:ext cx="2211090" cy="430887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Green’s </a:t>
            </a:r>
            <a:r>
              <a:rPr lang="en-US" sz="2200" dirty="0" err="1" smtClean="0"/>
              <a:t>fctns</a:t>
            </a:r>
            <a:endParaRPr lang="en-US" sz="2200" dirty="0"/>
          </a:p>
        </p:txBody>
      </p:sp>
      <p:sp>
        <p:nvSpPr>
          <p:cNvPr id="19" name="TextBox 18"/>
          <p:cNvSpPr txBox="1"/>
          <p:nvPr/>
        </p:nvSpPr>
        <p:spPr>
          <a:xfrm>
            <a:off x="3681975" y="842775"/>
            <a:ext cx="2565837" cy="430887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/>
              <a:t>predicted: GRF * STF</a:t>
            </a:r>
            <a:endParaRPr lang="en-US" sz="2200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-14377" y="133496"/>
            <a:ext cx="9144000" cy="617675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800" dirty="0"/>
              <a:t>B</a:t>
            </a:r>
            <a:r>
              <a:rPr lang="en-US" sz="2800" dirty="0" smtClean="0"/>
              <a:t>roadband </a:t>
            </a:r>
            <a:r>
              <a:rPr lang="en-US" sz="2800" dirty="0" smtClean="0"/>
              <a:t>waveform </a:t>
            </a:r>
            <a:r>
              <a:rPr lang="en-US" sz="2800" dirty="0" smtClean="0"/>
              <a:t>example, </a:t>
            </a:r>
            <a:r>
              <a:rPr lang="en-US" sz="2800" dirty="0" err="1" smtClean="0"/>
              <a:t>P+Pdiff</a:t>
            </a:r>
            <a:r>
              <a:rPr lang="en-US" sz="2800" dirty="0" smtClean="0"/>
              <a:t> recorded on </a:t>
            </a:r>
            <a:r>
              <a:rPr lang="en-US" sz="2800" dirty="0" err="1" smtClean="0"/>
              <a:t>USArray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743775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5" name="Group 13"/>
          <p:cNvGrpSpPr>
            <a:grpSpLocks/>
          </p:cNvGrpSpPr>
          <p:nvPr/>
        </p:nvGrpSpPr>
        <p:grpSpPr bwMode="auto">
          <a:xfrm>
            <a:off x="4356100" y="188913"/>
            <a:ext cx="4608513" cy="6408737"/>
            <a:chOff x="4427984" y="188640"/>
            <a:chExt cx="4608512" cy="6408712"/>
          </a:xfrm>
        </p:grpSpPr>
        <p:grpSp>
          <p:nvGrpSpPr>
            <p:cNvPr id="8196" name="Group 10"/>
            <p:cNvGrpSpPr>
              <a:grpSpLocks/>
            </p:cNvGrpSpPr>
            <p:nvPr/>
          </p:nvGrpSpPr>
          <p:grpSpPr bwMode="auto">
            <a:xfrm>
              <a:off x="4427984" y="188640"/>
              <a:ext cx="4572000" cy="6408712"/>
              <a:chOff x="-36512" y="908720"/>
              <a:chExt cx="4572000" cy="6408712"/>
            </a:xfrm>
          </p:grpSpPr>
          <p:pic>
            <p:nvPicPr>
              <p:cNvPr id="8204" name="Picture 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520"/>
              <a:stretch>
                <a:fillRect/>
              </a:stretch>
            </p:blipFill>
            <p:spPr bwMode="auto">
              <a:xfrm>
                <a:off x="11111" y="5260610"/>
                <a:ext cx="4524377" cy="20568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05" name="Picture 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1308"/>
              <a:stretch>
                <a:fillRect/>
              </a:stretch>
            </p:blipFill>
            <p:spPr bwMode="auto">
              <a:xfrm>
                <a:off x="83119" y="908720"/>
                <a:ext cx="4452369" cy="2651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06" name="Picture 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000"/>
              <a:stretch>
                <a:fillRect/>
              </a:stretch>
            </p:blipFill>
            <p:spPr bwMode="auto">
              <a:xfrm>
                <a:off x="-36512" y="3253574"/>
                <a:ext cx="4572000" cy="1931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8197" name="Group 6"/>
            <p:cNvGrpSpPr>
              <a:grpSpLocks/>
            </p:cNvGrpSpPr>
            <p:nvPr/>
          </p:nvGrpSpPr>
          <p:grpSpPr bwMode="auto">
            <a:xfrm>
              <a:off x="4475607" y="2276872"/>
              <a:ext cx="4560889" cy="2448272"/>
              <a:chOff x="4475607" y="2276872"/>
              <a:chExt cx="4560889" cy="2448272"/>
            </a:xfrm>
          </p:grpSpPr>
          <p:sp>
            <p:nvSpPr>
              <p:cNvPr id="8198" name="Isosceles Triangle 2"/>
              <p:cNvSpPr>
                <a:spLocks noChangeArrowheads="1"/>
              </p:cNvSpPr>
              <p:nvPr/>
            </p:nvSpPr>
            <p:spPr bwMode="auto">
              <a:xfrm>
                <a:off x="5724128" y="2276872"/>
                <a:ext cx="360040" cy="360040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99" name="Isosceles Triangle 9"/>
              <p:cNvSpPr>
                <a:spLocks noChangeArrowheads="1"/>
              </p:cNvSpPr>
              <p:nvPr/>
            </p:nvSpPr>
            <p:spPr bwMode="auto">
              <a:xfrm>
                <a:off x="6058767" y="2276872"/>
                <a:ext cx="360040" cy="360040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00" name="Isosceles Triangle 11"/>
              <p:cNvSpPr>
                <a:spLocks noChangeArrowheads="1"/>
              </p:cNvSpPr>
              <p:nvPr/>
            </p:nvSpPr>
            <p:spPr bwMode="auto">
              <a:xfrm>
                <a:off x="5580111" y="4077072"/>
                <a:ext cx="3456385" cy="432048"/>
              </a:xfrm>
              <a:prstGeom prst="triangle">
                <a:avLst>
                  <a:gd name="adj" fmla="val 4755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01" name="Isosceles Triangle 12"/>
              <p:cNvSpPr>
                <a:spLocks noChangeArrowheads="1"/>
              </p:cNvSpPr>
              <p:nvPr/>
            </p:nvSpPr>
            <p:spPr bwMode="auto">
              <a:xfrm>
                <a:off x="5283613" y="3789040"/>
                <a:ext cx="396527" cy="751490"/>
              </a:xfrm>
              <a:prstGeom prst="triangle">
                <a:avLst>
                  <a:gd name="adj" fmla="val 58542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02" name="Isosceles Triangle 3"/>
              <p:cNvSpPr>
                <a:spLocks noChangeArrowheads="1"/>
              </p:cNvSpPr>
              <p:nvPr/>
            </p:nvSpPr>
            <p:spPr bwMode="auto">
              <a:xfrm rot="-9828851">
                <a:off x="5481876" y="4365104"/>
                <a:ext cx="314260" cy="360040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03" name="Rectangle 5"/>
              <p:cNvSpPr>
                <a:spLocks noChangeArrowheads="1"/>
              </p:cNvSpPr>
              <p:nvPr/>
            </p:nvSpPr>
            <p:spPr bwMode="auto">
              <a:xfrm>
                <a:off x="4475607" y="4221088"/>
                <a:ext cx="962316" cy="3600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17435" y="141545"/>
            <a:ext cx="4209033" cy="1603022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dirty="0" smtClean="0">
                <a:ea typeface="ＭＳ Ｐゴシック" charset="0"/>
              </a:rPr>
              <a:t>Most needed: </a:t>
            </a:r>
            <a:br>
              <a:rPr lang="en-US" sz="2800" dirty="0" smtClean="0">
                <a:ea typeface="ＭＳ Ｐゴシック" charset="0"/>
              </a:rPr>
            </a:br>
            <a:r>
              <a:rPr lang="en-US" sz="2800" dirty="0" smtClean="0">
                <a:ea typeface="ＭＳ Ｐゴシック" charset="0"/>
              </a:rPr>
              <a:t>correct source depths and source time functions.</a:t>
            </a:r>
            <a:endParaRPr lang="en-US" sz="2800" dirty="0">
              <a:ea typeface="ＭＳ Ｐゴシック" charset="0"/>
            </a:endParaRP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117435" y="2222616"/>
            <a:ext cx="4358296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Arial"/>
              <a:buChar char="•"/>
            </a:pPr>
            <a:r>
              <a:rPr lang="en-US" sz="2400" dirty="0" smtClean="0"/>
              <a:t>Bb G</a:t>
            </a:r>
            <a:r>
              <a:rPr lang="en-US" sz="2400" dirty="0" smtClean="0"/>
              <a:t>reen’s </a:t>
            </a:r>
            <a:r>
              <a:rPr lang="en-US" sz="2400" dirty="0" smtClean="0"/>
              <a:t>functions </a:t>
            </a:r>
            <a:r>
              <a:rPr lang="en-US" sz="2400" dirty="0" smtClean="0"/>
              <a:t>often </a:t>
            </a:r>
            <a:r>
              <a:rPr lang="en-US" sz="2400" dirty="0" smtClean="0"/>
              <a:t>differ dramatically from observed </a:t>
            </a:r>
            <a:r>
              <a:rPr lang="en-US" sz="2400" dirty="0" smtClean="0"/>
              <a:t>bb seismograms.</a:t>
            </a:r>
          </a:p>
          <a:p>
            <a:pPr marL="342900" indent="-342900">
              <a:spcBef>
                <a:spcPct val="50000"/>
              </a:spcBef>
              <a:buFont typeface="Arial"/>
              <a:buChar char="•"/>
            </a:pPr>
            <a:r>
              <a:rPr lang="en-US" sz="2400" dirty="0" smtClean="0"/>
              <a:t>Wrong depth estimate causes wrong spacing of depth phases </a:t>
            </a:r>
            <a:r>
              <a:rPr lang="en-US" sz="2400" dirty="0" err="1" smtClean="0"/>
              <a:t>pP</a:t>
            </a:r>
            <a:r>
              <a:rPr lang="en-US" sz="2400" dirty="0" smtClean="0"/>
              <a:t>, </a:t>
            </a:r>
            <a:r>
              <a:rPr lang="en-US" sz="2400" dirty="0" err="1" smtClean="0"/>
              <a:t>sP.</a:t>
            </a:r>
            <a:endParaRPr lang="en-US" sz="2400" dirty="0" smtClean="0"/>
          </a:p>
          <a:p>
            <a:pPr marL="342900" indent="-342900">
              <a:spcBef>
                <a:spcPct val="50000"/>
              </a:spcBef>
              <a:buFont typeface="Arial"/>
              <a:buChar char="•"/>
            </a:pP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FF03FA"/>
                </a:solidFill>
              </a:rPr>
              <a:t>Source </a:t>
            </a:r>
            <a:r>
              <a:rPr lang="en-US" sz="2400" dirty="0" smtClean="0">
                <a:solidFill>
                  <a:srgbClr val="FF03FA"/>
                </a:solidFill>
              </a:rPr>
              <a:t>time </a:t>
            </a:r>
            <a:r>
              <a:rPr lang="en-US" sz="2400" dirty="0" smtClean="0">
                <a:solidFill>
                  <a:srgbClr val="FF03FA"/>
                </a:solidFill>
              </a:rPr>
              <a:t>function</a:t>
            </a:r>
            <a:r>
              <a:rPr lang="en-US" sz="2400" dirty="0"/>
              <a:t> </a:t>
            </a:r>
            <a:r>
              <a:rPr lang="en-US" sz="2400" dirty="0" smtClean="0"/>
              <a:t>convolves Green’s function</a:t>
            </a:r>
            <a:r>
              <a:rPr lang="en-US" sz="2400" dirty="0" smtClean="0"/>
              <a:t>, it reflects </a:t>
            </a:r>
            <a:r>
              <a:rPr lang="en-US" sz="2400" dirty="0" smtClean="0"/>
              <a:t>earthquake rupture </a:t>
            </a:r>
            <a:r>
              <a:rPr lang="en-US" sz="2400" dirty="0" smtClean="0"/>
              <a:t>process.</a:t>
            </a:r>
            <a:r>
              <a:rPr lang="en-US" sz="2400" dirty="0"/>
              <a:t> </a:t>
            </a:r>
            <a:r>
              <a:rPr lang="en-US" sz="2400" dirty="0" smtClean="0">
                <a:solidFill>
                  <a:srgbClr val="000000"/>
                </a:solidFill>
              </a:rPr>
              <a:t>Not estimated by any </a:t>
            </a:r>
            <a:r>
              <a:rPr lang="en-US" sz="2400" dirty="0" smtClean="0">
                <a:solidFill>
                  <a:srgbClr val="000000"/>
                </a:solidFill>
              </a:rPr>
              <a:t>earthquake </a:t>
            </a:r>
            <a:r>
              <a:rPr lang="en-US" sz="2400" dirty="0" smtClean="0">
                <a:solidFill>
                  <a:srgbClr val="000000"/>
                </a:solidFill>
              </a:rPr>
              <a:t>service.</a:t>
            </a:r>
            <a:endParaRPr lang="en-US" sz="2400" dirty="0" smtClean="0">
              <a:solidFill>
                <a:srgbClr val="000000"/>
              </a:solidFill>
            </a:endParaRP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5867400" y="2833688"/>
            <a:ext cx="2057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P, pP, sP phases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8985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268" y="184841"/>
            <a:ext cx="4810943" cy="1585377"/>
          </a:xfrm>
        </p:spPr>
        <p:txBody>
          <a:bodyPr>
            <a:noAutofit/>
          </a:bodyPr>
          <a:lstStyle/>
          <a:p>
            <a:r>
              <a:rPr lang="en-US" sz="2800" dirty="0" smtClean="0"/>
              <a:t>We have been </a:t>
            </a:r>
            <a:r>
              <a:rPr lang="en-US" sz="2800" dirty="0" err="1" smtClean="0"/>
              <a:t>deconvolving</a:t>
            </a:r>
            <a:r>
              <a:rPr lang="en-US" sz="2800" dirty="0" smtClean="0"/>
              <a:t> source time functions from teleseismic broadband seismograms since 2005.</a:t>
            </a:r>
            <a:endParaRPr lang="en-US" sz="2800" dirty="0"/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78182" y="2489127"/>
            <a:ext cx="4353154" cy="2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indent="-342900">
              <a:spcBef>
                <a:spcPct val="50000"/>
              </a:spcBef>
              <a:buFont typeface="Arial"/>
              <a:buChar char="•"/>
            </a:pPr>
            <a:r>
              <a:rPr lang="en-US" sz="2200" dirty="0" smtClean="0">
                <a:latin typeface="+mn-lt"/>
              </a:rPr>
              <a:t>Deterministic approach, user interaction time is non-negligible.</a:t>
            </a:r>
          </a:p>
          <a:p>
            <a:pPr marL="342900" indent="-342900">
              <a:spcBef>
                <a:spcPct val="50000"/>
              </a:spcBef>
              <a:buFont typeface="Arial"/>
              <a:buChar char="•"/>
            </a:pPr>
            <a:r>
              <a:rPr lang="en-US" sz="2200" dirty="0" smtClean="0">
                <a:latin typeface="+mn-lt"/>
              </a:rPr>
              <a:t>Problem is non-linear in depth.</a:t>
            </a:r>
            <a:endParaRPr lang="en-US" sz="2200" dirty="0" smtClean="0">
              <a:latin typeface="+mn-lt"/>
            </a:endParaRPr>
          </a:p>
          <a:p>
            <a:pPr marL="342900" indent="-342900">
              <a:spcBef>
                <a:spcPct val="50000"/>
              </a:spcBef>
              <a:buFont typeface="Arial"/>
              <a:buChar char="•"/>
            </a:pPr>
            <a:r>
              <a:rPr lang="en-US" sz="2200" dirty="0" smtClean="0">
                <a:latin typeface="+mn-lt"/>
              </a:rPr>
              <a:t>Showing source-time function solutions for different trial depths, for a </a:t>
            </a:r>
            <a:r>
              <a:rPr lang="en-US" sz="2200" dirty="0" err="1" smtClean="0">
                <a:latin typeface="+mn-lt"/>
              </a:rPr>
              <a:t>m</a:t>
            </a:r>
            <a:r>
              <a:rPr lang="en-US" sz="2200" baseline="-25000" dirty="0" err="1" smtClean="0">
                <a:latin typeface="+mn-lt"/>
              </a:rPr>
              <a:t>b</a:t>
            </a:r>
            <a:r>
              <a:rPr lang="en-US" sz="2200" dirty="0" smtClean="0">
                <a:latin typeface="+mn-lt"/>
              </a:rPr>
              <a:t> = 6.0 Aleutians earthquake.</a:t>
            </a:r>
            <a:endParaRPr lang="en-US" sz="2200" dirty="0">
              <a:latin typeface="+mn-lt"/>
            </a:endParaRPr>
          </a:p>
        </p:txBody>
      </p:sp>
      <p:pic>
        <p:nvPicPr>
          <p:cNvPr id="4" name="Picture 3" descr="Fig3_SiglochNolet2006_GJI_FFAmplitudesTTimes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5" t="9353" r="51899" b="47065"/>
          <a:stretch/>
        </p:blipFill>
        <p:spPr>
          <a:xfrm>
            <a:off x="5195818" y="291435"/>
            <a:ext cx="3823096" cy="640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9531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IG07_map_staev_global_new-eps-converted-to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460" y="4168966"/>
            <a:ext cx="5187745" cy="2638485"/>
          </a:xfrm>
          <a:prstGeom prst="rect">
            <a:avLst/>
          </a:prstGeom>
        </p:spPr>
      </p:pic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4878" y="76200"/>
            <a:ext cx="7772400" cy="762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dirty="0" smtClean="0">
                <a:ea typeface="ＭＳ Ｐゴシック" charset="0"/>
              </a:rPr>
              <a:t>Fully probabilistic</a:t>
            </a:r>
            <a:r>
              <a:rPr lang="en-US" sz="2800" dirty="0" smtClean="0">
                <a:ea typeface="ＭＳ Ｐゴシック" charset="0"/>
              </a:rPr>
              <a:t> </a:t>
            </a:r>
            <a:r>
              <a:rPr lang="en-US" sz="2800" dirty="0">
                <a:ea typeface="ＭＳ Ｐゴシック" charset="0"/>
              </a:rPr>
              <a:t>source inversion</a:t>
            </a: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302477" y="904057"/>
            <a:ext cx="6047967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200" dirty="0" err="1">
                <a:latin typeface="+mn-lt"/>
              </a:rPr>
              <a:t>D</a:t>
            </a:r>
            <a:r>
              <a:rPr lang="en-US" sz="2200" dirty="0" err="1" smtClean="0">
                <a:latin typeface="+mn-lt"/>
              </a:rPr>
              <a:t>econvolved</a:t>
            </a:r>
            <a:r>
              <a:rPr lang="en-US" sz="2200" dirty="0" smtClean="0">
                <a:latin typeface="+mn-lt"/>
              </a:rPr>
              <a:t> ~4000 </a:t>
            </a:r>
            <a:r>
              <a:rPr lang="en-US" sz="2200" dirty="0" smtClean="0">
                <a:latin typeface="+mn-lt"/>
              </a:rPr>
              <a:t>source time </a:t>
            </a:r>
            <a:r>
              <a:rPr lang="en-US" sz="2200" dirty="0" smtClean="0">
                <a:latin typeface="+mn-lt"/>
              </a:rPr>
              <a:t>functions deterministically &amp; semi-automated. </a:t>
            </a:r>
            <a:r>
              <a:rPr lang="en-US" sz="2200" dirty="0" smtClean="0">
                <a:latin typeface="+mn-lt"/>
              </a:rPr>
              <a:t>Want to automate, </a:t>
            </a:r>
            <a:r>
              <a:rPr lang="en-US" sz="2200" dirty="0" smtClean="0">
                <a:latin typeface="+mn-lt"/>
              </a:rPr>
              <a:t>using experience </a:t>
            </a:r>
            <a:r>
              <a:rPr lang="en-US" sz="2200" dirty="0" smtClean="0">
                <a:latin typeface="+mn-lt"/>
              </a:rPr>
              <a:t>as prior knowledge. </a:t>
            </a:r>
          </a:p>
          <a:p>
            <a:pPr>
              <a:spcBef>
                <a:spcPct val="50000"/>
              </a:spcBef>
            </a:pPr>
            <a:r>
              <a:rPr lang="en-US" sz="2200" b="1" dirty="0" smtClean="0">
                <a:latin typeface="+mn-lt"/>
              </a:rPr>
              <a:t>Why Bayesian? Ensemble of </a:t>
            </a:r>
            <a:r>
              <a:rPr lang="en-US" sz="2200" b="1" dirty="0" err="1" smtClean="0">
                <a:latin typeface="+mn-lt"/>
              </a:rPr>
              <a:t>stfs</a:t>
            </a:r>
            <a:r>
              <a:rPr lang="en-US" sz="2200" b="1" dirty="0" smtClean="0">
                <a:latin typeface="+mn-lt"/>
              </a:rPr>
              <a:t> propagates source uncertainties into waveform uncertainties and thus </a:t>
            </a:r>
            <a:r>
              <a:rPr lang="en-US" sz="2200" b="1" dirty="0" err="1" smtClean="0">
                <a:latin typeface="+mn-lt"/>
              </a:rPr>
              <a:t>dT</a:t>
            </a:r>
            <a:r>
              <a:rPr lang="en-US" sz="2200" b="1" dirty="0" smtClean="0">
                <a:latin typeface="+mn-lt"/>
              </a:rPr>
              <a:t> uncertainties.</a:t>
            </a:r>
            <a:endParaRPr lang="en-US" sz="2200" b="1" dirty="0">
              <a:latin typeface="+mn-lt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200" dirty="0" smtClean="0">
                <a:latin typeface="+mn-lt"/>
              </a:rPr>
              <a:t>Nonlinear </a:t>
            </a:r>
            <a:r>
              <a:rPr lang="en-US" sz="2200" dirty="0">
                <a:latin typeface="+mn-lt"/>
              </a:rPr>
              <a:t>problem (in depth</a:t>
            </a:r>
            <a:r>
              <a:rPr lang="en-US" sz="2200" dirty="0" smtClean="0">
                <a:latin typeface="+mn-lt"/>
              </a:rPr>
              <a:t>). </a:t>
            </a:r>
            <a:r>
              <a:rPr lang="en-US" sz="2200" dirty="0">
                <a:latin typeface="+mn-lt"/>
              </a:rPr>
              <a:t>L</a:t>
            </a:r>
            <a:r>
              <a:rPr lang="en-US" sz="2200" dirty="0" smtClean="0">
                <a:latin typeface="+mn-lt"/>
              </a:rPr>
              <a:t>imited </a:t>
            </a:r>
            <a:r>
              <a:rPr lang="en-US" sz="2200" dirty="0">
                <a:latin typeface="+mn-lt"/>
              </a:rPr>
              <a:t>number of unknowns (1 for depth, 6 for moment tensor, 4-12 for </a:t>
            </a:r>
            <a:r>
              <a:rPr lang="en-US" sz="2200" dirty="0" err="1">
                <a:latin typeface="+mn-lt"/>
              </a:rPr>
              <a:t>stf</a:t>
            </a:r>
            <a:r>
              <a:rPr lang="en-US" sz="2200" dirty="0" smtClean="0">
                <a:latin typeface="+mn-lt"/>
              </a:rPr>
              <a:t>)</a:t>
            </a:r>
            <a:r>
              <a:rPr lang="en-US" sz="2200" dirty="0">
                <a:latin typeface="+mn-lt"/>
              </a:rPr>
              <a:t>.</a:t>
            </a:r>
          </a:p>
        </p:txBody>
      </p:sp>
      <p:pic>
        <p:nvPicPr>
          <p:cNvPr id="13316" name="Picture 6" descr="stfcollecti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241" y="838200"/>
            <a:ext cx="2443823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0283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510838" y="1257915"/>
            <a:ext cx="4608003" cy="449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200" dirty="0" smtClean="0">
                <a:latin typeface="+mn-lt"/>
              </a:rPr>
              <a:t>Nonlinear problem </a:t>
            </a:r>
            <a:r>
              <a:rPr lang="en-US" sz="2200" dirty="0" smtClean="0">
                <a:latin typeface="+mn-lt"/>
                <a:sym typeface="Wingdings"/>
              </a:rPr>
              <a:t> n</a:t>
            </a:r>
            <a:r>
              <a:rPr lang="en-US" sz="2200" dirty="0" smtClean="0">
                <a:latin typeface="+mn-lt"/>
              </a:rPr>
              <a:t>eed </a:t>
            </a:r>
            <a:r>
              <a:rPr lang="en-US" sz="2200" dirty="0">
                <a:latin typeface="+mn-lt"/>
              </a:rPr>
              <a:t>to parameterize the unknown STF by only a few basis functions.</a:t>
            </a:r>
          </a:p>
          <a:p>
            <a:pPr>
              <a:spcBef>
                <a:spcPct val="50000"/>
              </a:spcBef>
            </a:pPr>
            <a:r>
              <a:rPr lang="en-US" sz="2200" dirty="0">
                <a:latin typeface="+mn-lt"/>
              </a:rPr>
              <a:t>Solution: we decomposed our 900 most robust, manually </a:t>
            </a:r>
            <a:r>
              <a:rPr lang="en-US" sz="2200" dirty="0" err="1">
                <a:latin typeface="+mn-lt"/>
              </a:rPr>
              <a:t>deconvolved</a:t>
            </a:r>
            <a:r>
              <a:rPr lang="en-US" sz="2200" dirty="0">
                <a:latin typeface="+mn-lt"/>
              </a:rPr>
              <a:t> STFs into empirical orthogonal functions (EOFs).</a:t>
            </a:r>
          </a:p>
          <a:p>
            <a:pPr>
              <a:spcBef>
                <a:spcPct val="50000"/>
              </a:spcBef>
            </a:pPr>
            <a:r>
              <a:rPr lang="en-US" sz="2200" dirty="0" smtClean="0">
                <a:latin typeface="+mn-lt"/>
              </a:rPr>
              <a:t>Monte </a:t>
            </a:r>
            <a:r>
              <a:rPr lang="en-US" sz="2200" dirty="0">
                <a:latin typeface="+mn-lt"/>
              </a:rPr>
              <a:t>Carlo scheme (</a:t>
            </a:r>
            <a:r>
              <a:rPr lang="en-US" sz="2200" dirty="0" err="1" smtClean="0">
                <a:latin typeface="+mn-lt"/>
              </a:rPr>
              <a:t>Neighbourhood</a:t>
            </a:r>
            <a:r>
              <a:rPr lang="en-US" sz="2200" dirty="0" smtClean="0">
                <a:latin typeface="+mn-lt"/>
              </a:rPr>
              <a:t> </a:t>
            </a:r>
            <a:r>
              <a:rPr lang="en-US" sz="2200" dirty="0">
                <a:latin typeface="+mn-lt"/>
              </a:rPr>
              <a:t>algorithm) draws the weights of the first 4-8 first EOFs, to synthesize/</a:t>
            </a:r>
            <a:r>
              <a:rPr lang="en-US" sz="2200" dirty="0" smtClean="0">
                <a:latin typeface="+mn-lt"/>
              </a:rPr>
              <a:t>approximate the posterior distribution of </a:t>
            </a:r>
            <a:r>
              <a:rPr lang="en-US" sz="2200" dirty="0">
                <a:latin typeface="+mn-lt"/>
              </a:rPr>
              <a:t>the STF.</a:t>
            </a:r>
          </a:p>
        </p:txBody>
      </p:sp>
      <p:pic>
        <p:nvPicPr>
          <p:cNvPr id="14341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908050"/>
            <a:ext cx="3168650" cy="530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54878" y="76200"/>
            <a:ext cx="7772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ea typeface="ＭＳ Ｐゴシック" charset="0"/>
              </a:rPr>
              <a:t>Bayesian source inversion: empirical basis functions</a:t>
            </a:r>
            <a:endParaRPr lang="en-US" sz="2800" dirty="0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9609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7731</TotalTime>
  <Words>1311</Words>
  <Application>Microsoft Macintosh PowerPoint</Application>
  <PresentationFormat>On-screen Show (4:3)</PresentationFormat>
  <Paragraphs>110</Paragraphs>
  <Slides>23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Office Theme</vt:lpstr>
      <vt:lpstr>Equation</vt:lpstr>
      <vt:lpstr>PowerPoint Presentation</vt:lpstr>
      <vt:lpstr>Blue: moderate to large earthquakes from 1999-2010, used for waveform tomography. Red: Recording broadband stations.</vt:lpstr>
      <vt:lpstr>PowerPoint Presentation</vt:lpstr>
      <vt:lpstr>Harnessing core-diffracted waves</vt:lpstr>
      <vt:lpstr>Harnessing core-diffracted waves</vt:lpstr>
      <vt:lpstr>Most needed:  correct source depths and source time functions.</vt:lpstr>
      <vt:lpstr>We have been deconvolving source time functions from teleseismic broadband seismograms since 2005.</vt:lpstr>
      <vt:lpstr>Fully probabilistic source inversion</vt:lpstr>
      <vt:lpstr>PowerPoint Presentation</vt:lpstr>
      <vt:lpstr>PowerPoint Presentation</vt:lpstr>
      <vt:lpstr>Harnessing core-diffracted waves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EXTRA SLIDES</vt:lpstr>
      <vt:lpstr>PowerPoint Presentation</vt:lpstr>
      <vt:lpstr>Bayesian source inversion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Karin Sigloch</dc:creator>
  <cp:lastModifiedBy>Karin Sigloch</cp:lastModifiedBy>
  <cp:revision>376</cp:revision>
  <cp:lastPrinted>2015-05-25T21:17:04Z</cp:lastPrinted>
  <dcterms:created xsi:type="dcterms:W3CDTF">2015-05-23T20:05:37Z</dcterms:created>
  <dcterms:modified xsi:type="dcterms:W3CDTF">2017-04-06T22:05:57Z</dcterms:modified>
</cp:coreProperties>
</file>