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tiff" ContentType="image/tiff"/>
  <Default Extension="emf" ContentType="image/x-emf"/>
  <Default Extension="rels" ContentType="application/vnd.openxmlformats-package.relationships+xml"/>
  <Default Extension="gif" ContentType="image/gif"/>
  <Default Extension="tif" ContentType="image/tif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6"/>
  </p:notesMasterIdLst>
  <p:sldIdLst>
    <p:sldId id="585" r:id="rId2"/>
    <p:sldId id="579" r:id="rId3"/>
    <p:sldId id="580" r:id="rId4"/>
    <p:sldId id="581" r:id="rId5"/>
    <p:sldId id="569" r:id="rId6"/>
    <p:sldId id="583" r:id="rId7"/>
    <p:sldId id="486" r:id="rId8"/>
    <p:sldId id="571" r:id="rId9"/>
    <p:sldId id="490" r:id="rId10"/>
    <p:sldId id="584" r:id="rId11"/>
    <p:sldId id="495" r:id="rId12"/>
    <p:sldId id="566" r:id="rId13"/>
    <p:sldId id="582" r:id="rId14"/>
    <p:sldId id="578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C0000"/>
    <a:srgbClr val="9A00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4" d="100"/>
          <a:sy n="84" d="100"/>
        </p:scale>
        <p:origin x="-104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7" Type="http://schemas.openxmlformats.org/officeDocument/2006/relationships/printerSettings" Target="printerSettings/printerSettings1.bin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0AB205-D0AD-3743-A1CC-2CE097D0DB79}" type="datetimeFigureOut">
              <a:rPr lang="en-US" smtClean="0"/>
              <a:t>06/04/17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8744F3-AAB1-154E-A50A-8B314D43EDE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53195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8744F3-AAB1-154E-A50A-8B314D43EDE6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68639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8744F3-AAB1-154E-A50A-8B314D43EDE6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06731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8744F3-AAB1-154E-A50A-8B314D43EDE6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06731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78A17-7B0E-6249-A88D-14761A116783}" type="datetimeFigureOut">
              <a:rPr lang="en-US" smtClean="0"/>
              <a:t>06/04/17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767DC-20D0-1A4C-A7E3-585CB107AF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16911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78A17-7B0E-6249-A88D-14761A116783}" type="datetimeFigureOut">
              <a:rPr lang="en-US" smtClean="0"/>
              <a:t>06/04/17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767DC-20D0-1A4C-A7E3-585CB107AF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23621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78A17-7B0E-6249-A88D-14761A116783}" type="datetimeFigureOut">
              <a:rPr lang="en-US" smtClean="0"/>
              <a:t>06/04/17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767DC-20D0-1A4C-A7E3-585CB107AF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8220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78A17-7B0E-6249-A88D-14761A116783}" type="datetimeFigureOut">
              <a:rPr lang="en-US" smtClean="0"/>
              <a:t>06/04/17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767DC-20D0-1A4C-A7E3-585CB107AF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51961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78A17-7B0E-6249-A88D-14761A116783}" type="datetimeFigureOut">
              <a:rPr lang="en-US" smtClean="0"/>
              <a:t>06/04/17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767DC-20D0-1A4C-A7E3-585CB107AF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80266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78A17-7B0E-6249-A88D-14761A116783}" type="datetimeFigureOut">
              <a:rPr lang="en-US" smtClean="0"/>
              <a:t>06/04/17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767DC-20D0-1A4C-A7E3-585CB107AF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37468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78A17-7B0E-6249-A88D-14761A116783}" type="datetimeFigureOut">
              <a:rPr lang="en-US" smtClean="0"/>
              <a:t>06/04/17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767DC-20D0-1A4C-A7E3-585CB107AF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86973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78A17-7B0E-6249-A88D-14761A116783}" type="datetimeFigureOut">
              <a:rPr lang="en-US" smtClean="0"/>
              <a:t>06/04/17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767DC-20D0-1A4C-A7E3-585CB107AF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14499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78A17-7B0E-6249-A88D-14761A116783}" type="datetimeFigureOut">
              <a:rPr lang="en-US" smtClean="0"/>
              <a:t>06/04/17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767DC-20D0-1A4C-A7E3-585CB107AF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33894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78A17-7B0E-6249-A88D-14761A116783}" type="datetimeFigureOut">
              <a:rPr lang="en-US" smtClean="0"/>
              <a:t>06/04/17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767DC-20D0-1A4C-A7E3-585CB107AF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93084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78A17-7B0E-6249-A88D-14761A116783}" type="datetimeFigureOut">
              <a:rPr lang="en-US" smtClean="0"/>
              <a:t>06/04/17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767DC-20D0-1A4C-A7E3-585CB107AF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19365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278A17-7B0E-6249-A88D-14761A116783}" type="datetimeFigureOut">
              <a:rPr lang="en-US" smtClean="0"/>
              <a:t>06/04/17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1767DC-20D0-1A4C-A7E3-585CB107AF2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77215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9.png"/><Relationship Id="rId12" Type="http://schemas.openxmlformats.org/officeDocument/2006/relationships/image" Target="../media/image10.jpg"/><Relationship Id="rId13" Type="http://schemas.openxmlformats.org/officeDocument/2006/relationships/image" Target="../media/image11.ti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eg"/><Relationship Id="rId4" Type="http://schemas.openxmlformats.org/officeDocument/2006/relationships/image" Target="../media/image2.png"/><Relationship Id="rId5" Type="http://schemas.openxmlformats.org/officeDocument/2006/relationships/image" Target="../media/image3.gif"/><Relationship Id="rId6" Type="http://schemas.openxmlformats.org/officeDocument/2006/relationships/image" Target="../media/image4.jpeg"/><Relationship Id="rId7" Type="http://schemas.openxmlformats.org/officeDocument/2006/relationships/image" Target="../media/image5.png"/><Relationship Id="rId8" Type="http://schemas.openxmlformats.org/officeDocument/2006/relationships/image" Target="../media/image6.gif"/><Relationship Id="rId9" Type="http://schemas.openxmlformats.org/officeDocument/2006/relationships/image" Target="../media/image7.jpeg"/><Relationship Id="rId10" Type="http://schemas.openxmlformats.org/officeDocument/2006/relationships/image" Target="../media/image8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4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eg"/><Relationship Id="rId3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Relationship Id="rId3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4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4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4" Type="http://schemas.openxmlformats.org/officeDocument/2006/relationships/image" Target="../media/image14.png"/><Relationship Id="rId5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19.tiff"/><Relationship Id="rId5" Type="http://schemas.openxmlformats.org/officeDocument/2006/relationships/image" Target="../media/image20.JPG"/><Relationship Id="rId6" Type="http://schemas.openxmlformats.org/officeDocument/2006/relationships/image" Target="../media/image21.JP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2.png"/><Relationship Id="rId5" Type="http://schemas.openxmlformats.org/officeDocument/2006/relationships/image" Target="../media/image23.jpeg"/><Relationship Id="rId6" Type="http://schemas.openxmlformats.org/officeDocument/2006/relationships/image" Target="../media/image24.JPG"/><Relationship Id="rId7" Type="http://schemas.openxmlformats.org/officeDocument/2006/relationships/image" Target="../media/image25.png"/><Relationship Id="rId8" Type="http://schemas.openxmlformats.org/officeDocument/2006/relationships/image" Target="../media/image26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2.png"/><Relationship Id="rId5" Type="http://schemas.openxmlformats.org/officeDocument/2006/relationships/image" Target="../media/image27.emf"/><Relationship Id="rId6" Type="http://schemas.openxmlformats.org/officeDocument/2006/relationships/image" Target="../media/image28.emf"/><Relationship Id="rId7" Type="http://schemas.openxmlformats.org/officeDocument/2006/relationships/image" Target="../media/image29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4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4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A130959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43546"/>
            <a:ext cx="9144000" cy="685800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1" name="Rectangle 30"/>
          <p:cNvSpPr/>
          <p:nvPr/>
        </p:nvSpPr>
        <p:spPr>
          <a:xfrm>
            <a:off x="36287" y="5703241"/>
            <a:ext cx="9064171" cy="1111215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9" descr="nerc-logo-115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54699" y="6226629"/>
            <a:ext cx="715987" cy="498078"/>
          </a:xfrm>
          <a:prstGeom prst="rect">
            <a:avLst/>
          </a:prstGeom>
        </p:spPr>
      </p:pic>
      <p:pic>
        <p:nvPicPr>
          <p:cNvPr id="12" name="Picture 11" descr="RoyalSociety.gif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6695" y="6263569"/>
            <a:ext cx="2167922" cy="459221"/>
          </a:xfrm>
          <a:prstGeom prst="rect">
            <a:avLst/>
          </a:prstGeom>
        </p:spPr>
      </p:pic>
      <p:pic>
        <p:nvPicPr>
          <p:cNvPr id="14" name="Picture 13" descr="AAAS.jp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66" y="6293087"/>
            <a:ext cx="1605800" cy="458245"/>
          </a:xfrm>
          <a:prstGeom prst="rect">
            <a:avLst/>
          </a:prstGeom>
        </p:spPr>
      </p:pic>
      <p:pic>
        <p:nvPicPr>
          <p:cNvPr id="17" name="Picture 16" descr="CUnibig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96243" y="5795268"/>
            <a:ext cx="1742924" cy="367765"/>
          </a:xfrm>
          <a:prstGeom prst="rect">
            <a:avLst/>
          </a:prstGeom>
        </p:spPr>
      </p:pic>
      <p:pic>
        <p:nvPicPr>
          <p:cNvPr id="18" name="Picture 17" descr="img_richard_lounsbery_picture.gif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50834" y="6226629"/>
            <a:ext cx="440977" cy="510189"/>
          </a:xfrm>
          <a:prstGeom prst="rect">
            <a:avLst/>
          </a:prstGeom>
        </p:spPr>
      </p:pic>
      <p:pic>
        <p:nvPicPr>
          <p:cNvPr id="19" name="Picture 18" descr="eemp.jpg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80395" y="6253254"/>
            <a:ext cx="1660261" cy="498078"/>
          </a:xfrm>
          <a:prstGeom prst="rect">
            <a:avLst/>
          </a:prstGeom>
        </p:spPr>
      </p:pic>
      <p:pic>
        <p:nvPicPr>
          <p:cNvPr id="20" name="Picture 19" descr="PIINTEC_logo.jp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44933" y="6226629"/>
            <a:ext cx="1618130" cy="503418"/>
          </a:xfrm>
          <a:prstGeom prst="rect">
            <a:avLst/>
          </a:prstGeom>
        </p:spPr>
      </p:pic>
      <p:sp>
        <p:nvSpPr>
          <p:cNvPr id="26" name="Title 1"/>
          <p:cNvSpPr txBox="1">
            <a:spLocks/>
          </p:cNvSpPr>
          <p:nvPr/>
        </p:nvSpPr>
        <p:spPr>
          <a:xfrm>
            <a:off x="304833" y="0"/>
            <a:ext cx="8604611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/>
              <a:t>Evidence for partial melt in the crust beneath Mt. </a:t>
            </a:r>
            <a:r>
              <a:rPr lang="en-US" sz="2400" b="1" dirty="0" err="1"/>
              <a:t>Paektu</a:t>
            </a:r>
            <a:r>
              <a:rPr lang="en-US" sz="2400" b="1" dirty="0"/>
              <a:t> (</a:t>
            </a:r>
            <a:r>
              <a:rPr lang="en-US" sz="2400" b="1" dirty="0" err="1"/>
              <a:t>Changbaishan</a:t>
            </a:r>
            <a:r>
              <a:rPr lang="en-US" sz="2400" b="1" dirty="0"/>
              <a:t>), Democratic </a:t>
            </a:r>
            <a:r>
              <a:rPr lang="en-US" sz="2400" b="1" dirty="0" smtClean="0"/>
              <a:t>People’s </a:t>
            </a:r>
            <a:r>
              <a:rPr lang="en-US" sz="2400" b="1" dirty="0"/>
              <a:t>Republic of Korea </a:t>
            </a:r>
            <a:r>
              <a:rPr lang="en-US" sz="2400" b="1" dirty="0" smtClean="0"/>
              <a:t>and China </a:t>
            </a:r>
            <a:endParaRPr lang="en-US" sz="2400" dirty="0">
              <a:effectLst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04833" y="1333949"/>
            <a:ext cx="4851367" cy="3785652"/>
          </a:xfrm>
          <a:prstGeom prst="rect">
            <a:avLst/>
          </a:prstGeom>
          <a:solidFill>
            <a:schemeClr val="bg1">
              <a:alpha val="79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Yun Young Gun</a:t>
            </a:r>
          </a:p>
          <a:p>
            <a:r>
              <a:rPr lang="en-US" sz="1600" dirty="0" smtClean="0"/>
              <a:t>Park Gil Jong</a:t>
            </a:r>
          </a:p>
          <a:p>
            <a:r>
              <a:rPr lang="en-US" sz="1600" dirty="0" smtClean="0"/>
              <a:t>Kim Ju Song			</a:t>
            </a:r>
          </a:p>
          <a:p>
            <a:r>
              <a:rPr lang="en-US" sz="1600" dirty="0" smtClean="0"/>
              <a:t>Ri Kyong Song		</a:t>
            </a:r>
            <a:r>
              <a:rPr lang="en-US" sz="1600"/>
              <a:t>Earthquake </a:t>
            </a:r>
            <a:r>
              <a:rPr lang="en-US" sz="1600" smtClean="0"/>
              <a:t>Administration, </a:t>
            </a:r>
            <a:r>
              <a:rPr lang="en-US" sz="1600" dirty="0" smtClean="0"/>
              <a:t>DPRK</a:t>
            </a:r>
          </a:p>
          <a:p>
            <a:r>
              <a:rPr lang="en-US" sz="1600" dirty="0" smtClean="0"/>
              <a:t>Ko Chol Nam</a:t>
            </a:r>
          </a:p>
          <a:p>
            <a:r>
              <a:rPr lang="en-US" sz="1600" dirty="0" smtClean="0"/>
              <a:t>Kim Hyok</a:t>
            </a:r>
          </a:p>
          <a:p>
            <a:r>
              <a:rPr lang="en-US" sz="1600" dirty="0" smtClean="0"/>
              <a:t>Ri Chong Song</a:t>
            </a:r>
          </a:p>
          <a:p>
            <a:endParaRPr lang="en-US" sz="1600" dirty="0" smtClean="0"/>
          </a:p>
          <a:p>
            <a:r>
              <a:rPr lang="en-US" sz="1600" dirty="0" smtClean="0"/>
              <a:t>Ri Kuk Hun			State Academy of Science, DPRK</a:t>
            </a:r>
          </a:p>
          <a:p>
            <a:endParaRPr lang="en-US" sz="1600" dirty="0" smtClean="0"/>
          </a:p>
          <a:p>
            <a:r>
              <a:rPr lang="en-US" sz="1600" dirty="0" smtClean="0"/>
              <a:t>James Hammond</a:t>
            </a:r>
            <a:r>
              <a:rPr lang="en-US" sz="1600" dirty="0"/>
              <a:t>	</a:t>
            </a:r>
            <a:r>
              <a:rPr lang="en-US" sz="1600" dirty="0" err="1" smtClean="0"/>
              <a:t>Birkbeck</a:t>
            </a:r>
            <a:r>
              <a:rPr lang="en-US" sz="1600" dirty="0" smtClean="0"/>
              <a:t>, University of London</a:t>
            </a:r>
          </a:p>
          <a:p>
            <a:r>
              <a:rPr lang="en-US" sz="1600" dirty="0" smtClean="0"/>
              <a:t>Clive Oppenheimer	University of Cambridge</a:t>
            </a:r>
          </a:p>
          <a:p>
            <a:r>
              <a:rPr lang="en-US" sz="1600" dirty="0" smtClean="0"/>
              <a:t>Amy Donovan		Kings College London</a:t>
            </a:r>
          </a:p>
          <a:p>
            <a:r>
              <a:rPr lang="en-US" sz="1600" dirty="0" smtClean="0"/>
              <a:t>Kayla Iacovino		USGS</a:t>
            </a:r>
          </a:p>
          <a:p>
            <a:r>
              <a:rPr lang="en-US" sz="1600" dirty="0" smtClean="0"/>
              <a:t>Bruno Scaillet		CNRS-ISTO</a:t>
            </a:r>
          </a:p>
        </p:txBody>
      </p:sp>
      <p:sp>
        <p:nvSpPr>
          <p:cNvPr id="28" name="Rectangle 27"/>
          <p:cNvSpPr/>
          <p:nvPr/>
        </p:nvSpPr>
        <p:spPr>
          <a:xfrm>
            <a:off x="5423841" y="1443078"/>
            <a:ext cx="3485604" cy="3539430"/>
          </a:xfrm>
          <a:prstGeom prst="rect">
            <a:avLst/>
          </a:prstGeom>
          <a:solidFill>
            <a:srgbClr val="FFFFFF">
              <a:alpha val="79000"/>
            </a:srgbClr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en-US" sz="1600" dirty="0" smtClean="0"/>
              <a:t>Norman Neureiter	AAAS</a:t>
            </a:r>
            <a:endParaRPr lang="en-US" sz="1600" dirty="0"/>
          </a:p>
          <a:p>
            <a:r>
              <a:rPr lang="en-US" sz="1600" dirty="0"/>
              <a:t>Rich </a:t>
            </a:r>
            <a:r>
              <a:rPr lang="en-US" sz="1600" dirty="0" smtClean="0"/>
              <a:t>Stone</a:t>
            </a:r>
            <a:r>
              <a:rPr lang="en-US" sz="1600" dirty="0"/>
              <a:t>	</a:t>
            </a:r>
            <a:r>
              <a:rPr lang="en-US" sz="1600" dirty="0" smtClean="0"/>
              <a:t>		AAAS</a:t>
            </a:r>
          </a:p>
          <a:p>
            <a:endParaRPr lang="en-US" sz="1600" dirty="0" smtClean="0"/>
          </a:p>
          <a:p>
            <a:r>
              <a:rPr lang="en-US" sz="1600" dirty="0" smtClean="0"/>
              <a:t>Kosima Weber Liu	EEMP</a:t>
            </a:r>
          </a:p>
          <a:p>
            <a:endParaRPr lang="en-US" sz="1600" dirty="0"/>
          </a:p>
          <a:p>
            <a:r>
              <a:rPr lang="en-US" sz="1600" dirty="0"/>
              <a:t>Ryu Kum Ran</a:t>
            </a:r>
          </a:p>
          <a:p>
            <a:r>
              <a:rPr lang="en-US" sz="1600" dirty="0"/>
              <a:t>Ri Song			PIINTEC</a:t>
            </a:r>
          </a:p>
          <a:p>
            <a:r>
              <a:rPr lang="en-US" sz="1600" dirty="0"/>
              <a:t>Kim Song Hyok</a:t>
            </a:r>
          </a:p>
          <a:p>
            <a:endParaRPr lang="en-US" sz="1600" dirty="0" smtClean="0"/>
          </a:p>
          <a:p>
            <a:r>
              <a:rPr lang="en-US" sz="1600" dirty="0" smtClean="0"/>
              <a:t>Sir </a:t>
            </a:r>
            <a:r>
              <a:rPr lang="en-US" sz="1600" dirty="0" err="1" smtClean="0"/>
              <a:t>Martyn</a:t>
            </a:r>
            <a:r>
              <a:rPr lang="en-US" sz="1600" dirty="0" smtClean="0"/>
              <a:t> </a:t>
            </a:r>
            <a:r>
              <a:rPr lang="en-US" sz="1600" dirty="0" smtClean="0"/>
              <a:t>Poliakoff</a:t>
            </a:r>
          </a:p>
          <a:p>
            <a:r>
              <a:rPr lang="en-US" sz="1600" dirty="0" smtClean="0"/>
              <a:t>Ben Koppelman		</a:t>
            </a:r>
          </a:p>
          <a:p>
            <a:r>
              <a:rPr lang="en-US" sz="1600" dirty="0" smtClean="0"/>
              <a:t>Tracey Elliot		The Royal Society</a:t>
            </a:r>
          </a:p>
          <a:p>
            <a:r>
              <a:rPr lang="en-US" sz="1600" dirty="0" smtClean="0"/>
              <a:t>Luke Clarke</a:t>
            </a:r>
          </a:p>
          <a:p>
            <a:r>
              <a:rPr lang="en-US" sz="1600" dirty="0" smtClean="0"/>
              <a:t>Caroline Dynes</a:t>
            </a:r>
            <a:endParaRPr lang="en-US" sz="1600" dirty="0"/>
          </a:p>
        </p:txBody>
      </p:sp>
      <p:sp>
        <p:nvSpPr>
          <p:cNvPr id="29" name="TextBox 28"/>
          <p:cNvSpPr txBox="1"/>
          <p:nvPr/>
        </p:nvSpPr>
        <p:spPr>
          <a:xfrm>
            <a:off x="1403712" y="5769867"/>
            <a:ext cx="17549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Earthquake Bureau, </a:t>
            </a:r>
          </a:p>
          <a:p>
            <a:r>
              <a:rPr lang="en-US" sz="1400" b="1" dirty="0" smtClean="0"/>
              <a:t>DPRK</a:t>
            </a:r>
            <a:endParaRPr lang="en-US" sz="1400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2980774" y="5762457"/>
            <a:ext cx="21410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State Academy of Science, </a:t>
            </a:r>
          </a:p>
          <a:p>
            <a:r>
              <a:rPr lang="en-US" sz="1400" b="1" dirty="0" smtClean="0"/>
              <a:t>DPRK</a:t>
            </a:r>
            <a:endParaRPr lang="en-US" sz="1400" b="1" dirty="0"/>
          </a:p>
        </p:txBody>
      </p:sp>
      <p:pic>
        <p:nvPicPr>
          <p:cNvPr id="32" name="Picture 31" descr="logo_usgs.png"/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991" t="13883" r="6804" b="18819"/>
          <a:stretch/>
        </p:blipFill>
        <p:spPr>
          <a:xfrm>
            <a:off x="5959435" y="5786082"/>
            <a:ext cx="1202215" cy="367028"/>
          </a:xfrm>
          <a:prstGeom prst="rect">
            <a:avLst/>
          </a:prstGeom>
        </p:spPr>
      </p:pic>
      <p:pic>
        <p:nvPicPr>
          <p:cNvPr id="2" name="Picture 1" descr="logo_univ_2014.jpg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7007" y="5786082"/>
            <a:ext cx="686552" cy="398212"/>
          </a:xfrm>
          <a:prstGeom prst="rect">
            <a:avLst/>
          </a:prstGeom>
        </p:spPr>
      </p:pic>
      <p:pic>
        <p:nvPicPr>
          <p:cNvPr id="3" name="Picture 2" descr="Birkbeck_logo.tif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49" y="5823699"/>
            <a:ext cx="1260873" cy="400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59585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0" y="-2"/>
            <a:ext cx="9144000" cy="6858002"/>
            <a:chOff x="0" y="-2"/>
            <a:chExt cx="9144000" cy="6858002"/>
          </a:xfrm>
        </p:grpSpPr>
        <p:pic>
          <p:nvPicPr>
            <p:cNvPr id="14" name="Picture 13" descr="PA130959.JPG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-2"/>
              <a:ext cx="9144000" cy="685800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5" name="Rectangle 14"/>
            <p:cNvSpPr/>
            <p:nvPr/>
          </p:nvSpPr>
          <p:spPr>
            <a:xfrm>
              <a:off x="0" y="-2"/>
              <a:ext cx="9144000" cy="6858002"/>
            </a:xfrm>
            <a:prstGeom prst="rect">
              <a:avLst/>
            </a:prstGeom>
            <a:solidFill>
              <a:srgbClr val="FFFFFF">
                <a:alpha val="80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4588786" y="787802"/>
            <a:ext cx="42119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 smtClean="0"/>
              <a:t>Chinese controlled source study supports results (Zhang et al., 2001</a:t>
            </a:r>
            <a:r>
              <a:rPr lang="en-US" smtClean="0"/>
              <a:t>, </a:t>
            </a:r>
            <a:r>
              <a:rPr lang="en-US" smtClean="0"/>
              <a:t>Liu et al., 2004)</a:t>
            </a:r>
            <a:endParaRPr lang="en-US" dirty="0" smtClean="0"/>
          </a:p>
          <a:p>
            <a:pPr marL="285750" indent="-285750">
              <a:buFont typeface="Arial"/>
              <a:buChar char="•"/>
            </a:pPr>
            <a:endParaRPr lang="en-US" dirty="0"/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Evidence </a:t>
            </a:r>
            <a:r>
              <a:rPr lang="en-US" dirty="0" smtClean="0"/>
              <a:t>for crustal </a:t>
            </a:r>
            <a:r>
              <a:rPr lang="en-US" dirty="0" smtClean="0"/>
              <a:t>thickening</a:t>
            </a:r>
            <a:endParaRPr lang="en-US" dirty="0" smtClean="0"/>
          </a:p>
          <a:p>
            <a:endParaRPr lang="en-US" dirty="0"/>
          </a:p>
          <a:p>
            <a:pPr marL="285750" indent="-285750">
              <a:buFont typeface="Arial"/>
              <a:buChar char="•"/>
            </a:pPr>
            <a:r>
              <a:rPr lang="en-US" dirty="0" err="1" smtClean="0"/>
              <a:t>Poissons</a:t>
            </a:r>
            <a:r>
              <a:rPr lang="en-US" dirty="0" smtClean="0"/>
              <a:t> ratio &lt; 0.3 equivalent to </a:t>
            </a:r>
            <a:r>
              <a:rPr lang="en-US" dirty="0" err="1" smtClean="0"/>
              <a:t>Vp</a:t>
            </a:r>
            <a:r>
              <a:rPr lang="en-US" dirty="0" smtClean="0"/>
              <a:t>/</a:t>
            </a:r>
            <a:r>
              <a:rPr lang="en-US" dirty="0" err="1" smtClean="0"/>
              <a:t>Vs</a:t>
            </a:r>
            <a:r>
              <a:rPr lang="en-US" dirty="0" smtClean="0"/>
              <a:t> of 1.88 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8314" y="3598678"/>
            <a:ext cx="4658579" cy="2774702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7941555" y="6413158"/>
            <a:ext cx="1096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Liu et al., 2004</a:t>
            </a:r>
            <a:endParaRPr lang="en-US" sz="1200" dirty="0"/>
          </a:p>
        </p:txBody>
      </p:sp>
      <p:sp>
        <p:nvSpPr>
          <p:cNvPr id="2" name="Rectangle 1"/>
          <p:cNvSpPr/>
          <p:nvPr/>
        </p:nvSpPr>
        <p:spPr>
          <a:xfrm>
            <a:off x="249348" y="275389"/>
            <a:ext cx="3851202" cy="6183666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DPRK_migration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800"/>
          <a:stretch/>
        </p:blipFill>
        <p:spPr>
          <a:xfrm>
            <a:off x="310552" y="394729"/>
            <a:ext cx="3731036" cy="5967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494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2"/>
            <a:ext cx="9144000" cy="6858002"/>
            <a:chOff x="0" y="-2"/>
            <a:chExt cx="9144000" cy="6858002"/>
          </a:xfrm>
        </p:grpSpPr>
        <p:pic>
          <p:nvPicPr>
            <p:cNvPr id="8" name="Picture 7" descr="PA130959.JPG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-2"/>
              <a:ext cx="9144000" cy="685800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9" name="Rectangle 8"/>
            <p:cNvSpPr/>
            <p:nvPr/>
          </p:nvSpPr>
          <p:spPr>
            <a:xfrm>
              <a:off x="0" y="-2"/>
              <a:ext cx="9144000" cy="6858002"/>
            </a:xfrm>
            <a:prstGeom prst="rect">
              <a:avLst/>
            </a:prstGeom>
            <a:solidFill>
              <a:srgbClr val="FFFFFF">
                <a:alpha val="80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183613" y="533545"/>
            <a:ext cx="4253552" cy="4216539"/>
          </a:xfrm>
          <a:prstGeom prst="rect">
            <a:avLst/>
          </a:prstGeom>
          <a:solidFill>
            <a:srgbClr val="FFFFFF">
              <a:alpha val="68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 smtClean="0"/>
              <a:t>Kyong</a:t>
            </a:r>
            <a:r>
              <a:rPr lang="en-US" sz="3200" dirty="0" smtClean="0"/>
              <a:t>-Song et al., 2016</a:t>
            </a:r>
          </a:p>
          <a:p>
            <a:pPr marL="285750" indent="-285750">
              <a:buFont typeface="Arial"/>
              <a:buChar char="•"/>
            </a:pPr>
            <a:endParaRPr lang="en-US" dirty="0" smtClean="0"/>
          </a:p>
          <a:p>
            <a:endParaRPr lang="en-US" dirty="0" smtClean="0"/>
          </a:p>
          <a:p>
            <a:pPr marL="285750" indent="-285750">
              <a:buFont typeface="Arial"/>
              <a:buChar char="•"/>
            </a:pPr>
            <a:r>
              <a:rPr lang="en-US" sz="2000" dirty="0" smtClean="0"/>
              <a:t>Study using DPRK stations </a:t>
            </a:r>
            <a:r>
              <a:rPr lang="en-US" sz="2000" dirty="0" smtClean="0"/>
              <a:t>shows:</a:t>
            </a:r>
            <a:endParaRPr lang="en-US" sz="2000" dirty="0" smtClean="0"/>
          </a:p>
          <a:p>
            <a:pPr marL="285750" indent="-285750">
              <a:buFont typeface="Arial"/>
              <a:buChar char="•"/>
            </a:pPr>
            <a:endParaRPr lang="en-US" sz="2000" dirty="0"/>
          </a:p>
          <a:p>
            <a:pPr marL="742950" lvl="1" indent="-285750">
              <a:buFont typeface="Arial"/>
              <a:buChar char="•"/>
            </a:pPr>
            <a:r>
              <a:rPr lang="en-US" sz="2000" b="1" dirty="0" smtClean="0"/>
              <a:t>Significant melt present beneath the </a:t>
            </a:r>
            <a:r>
              <a:rPr lang="en-US" sz="2000" b="1" dirty="0" smtClean="0"/>
              <a:t>volcano today</a:t>
            </a:r>
            <a:endParaRPr lang="en-US" sz="2000" b="1" dirty="0" smtClean="0"/>
          </a:p>
          <a:p>
            <a:pPr marL="285750" indent="-285750">
              <a:buFont typeface="Arial"/>
              <a:buChar char="•"/>
            </a:pPr>
            <a:endParaRPr lang="en-US" sz="2000" b="1" dirty="0"/>
          </a:p>
          <a:p>
            <a:pPr marL="742950" lvl="1" indent="-285750">
              <a:buFont typeface="Arial"/>
              <a:buChar char="•"/>
            </a:pPr>
            <a:r>
              <a:rPr lang="en-US" sz="2000" dirty="0" smtClean="0"/>
              <a:t>Mafic crust present up to 20 km from volcano</a:t>
            </a:r>
          </a:p>
          <a:p>
            <a:pPr marL="285750" indent="-285750">
              <a:buFont typeface="Arial"/>
              <a:buChar char="•"/>
            </a:pPr>
            <a:endParaRPr lang="en-US" sz="2000" dirty="0"/>
          </a:p>
          <a:p>
            <a:pPr marL="742950" lvl="1" indent="-285750">
              <a:buFont typeface="Arial"/>
              <a:buChar char="•"/>
            </a:pPr>
            <a:r>
              <a:rPr lang="en-US" sz="2000" dirty="0" smtClean="0"/>
              <a:t>Evidence of velocity reduction with depth at 10 km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-3034942" y="570744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4804364" y="91794"/>
            <a:ext cx="4194587" cy="662468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DPRK_migration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800"/>
          <a:stretch/>
        </p:blipFill>
        <p:spPr>
          <a:xfrm>
            <a:off x="4880855" y="159950"/>
            <a:ext cx="4041591" cy="6464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24706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0" y="-2"/>
            <a:ext cx="9144000" cy="6858002"/>
            <a:chOff x="0" y="-2"/>
            <a:chExt cx="9144000" cy="6858002"/>
          </a:xfrm>
        </p:grpSpPr>
        <p:pic>
          <p:nvPicPr>
            <p:cNvPr id="7" name="Picture 6" descr="PA130959.JPG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-2"/>
              <a:ext cx="9144000" cy="685800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8" name="Rectangle 7"/>
            <p:cNvSpPr/>
            <p:nvPr/>
          </p:nvSpPr>
          <p:spPr>
            <a:xfrm>
              <a:off x="0" y="-2"/>
              <a:ext cx="9144000" cy="6858002"/>
            </a:xfrm>
            <a:prstGeom prst="rect">
              <a:avLst/>
            </a:prstGeom>
            <a:solidFill>
              <a:srgbClr val="FFFFFF">
                <a:alpha val="80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6522775" y="849861"/>
            <a:ext cx="2486866" cy="5170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200" dirty="0"/>
              <a:t>I</a:t>
            </a:r>
            <a:r>
              <a:rPr lang="en-US" sz="2200" dirty="0" smtClean="0"/>
              <a:t>ndependently </a:t>
            </a:r>
            <a:r>
              <a:rPr lang="en-US" sz="2200" dirty="0" smtClean="0"/>
              <a:t>perform same analysis on Chinese </a:t>
            </a:r>
            <a:r>
              <a:rPr lang="en-US" sz="2200" dirty="0" smtClean="0"/>
              <a:t>stations (with CEA)</a:t>
            </a:r>
            <a:endParaRPr lang="en-US" sz="2200" dirty="0" smtClean="0"/>
          </a:p>
          <a:p>
            <a:pPr marL="285750" indent="-285750">
              <a:buFont typeface="Arial"/>
              <a:buChar char="•"/>
            </a:pPr>
            <a:endParaRPr lang="en-US" sz="2200" dirty="0"/>
          </a:p>
          <a:p>
            <a:pPr marL="285750" indent="-285750">
              <a:buFont typeface="Arial"/>
              <a:buChar char="•"/>
            </a:pPr>
            <a:r>
              <a:rPr lang="en-US" sz="2200" dirty="0" smtClean="0"/>
              <a:t>5 permanent stations (2 years data)</a:t>
            </a:r>
          </a:p>
          <a:p>
            <a:pPr marL="285750" indent="-285750">
              <a:buFont typeface="Arial"/>
              <a:buChar char="•"/>
            </a:pPr>
            <a:endParaRPr lang="en-US" sz="2200" dirty="0"/>
          </a:p>
          <a:p>
            <a:pPr marL="285750" indent="-285750">
              <a:buFont typeface="Arial"/>
              <a:buChar char="•"/>
            </a:pPr>
            <a:r>
              <a:rPr lang="en-US" sz="2200" dirty="0" smtClean="0"/>
              <a:t>28 temporary stations (deployed in response to </a:t>
            </a:r>
            <a:r>
              <a:rPr lang="en-US" sz="2200" dirty="0" err="1" smtClean="0"/>
              <a:t>Paektu</a:t>
            </a:r>
            <a:r>
              <a:rPr lang="en-US" sz="2200" dirty="0" smtClean="0"/>
              <a:t> unrest)</a:t>
            </a:r>
          </a:p>
        </p:txBody>
      </p:sp>
      <p:sp>
        <p:nvSpPr>
          <p:cNvPr id="3" name="Rectangle 2"/>
          <p:cNvSpPr/>
          <p:nvPr/>
        </p:nvSpPr>
        <p:spPr>
          <a:xfrm>
            <a:off x="280402" y="618931"/>
            <a:ext cx="6112278" cy="52044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Stations_CEA_pre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865" y="717901"/>
            <a:ext cx="5942333" cy="5032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1380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0" y="-2"/>
            <a:ext cx="9144000" cy="6858002"/>
            <a:chOff x="0" y="-2"/>
            <a:chExt cx="9144000" cy="6858002"/>
          </a:xfrm>
        </p:grpSpPr>
        <p:pic>
          <p:nvPicPr>
            <p:cNvPr id="6" name="Picture 5" descr="PA130959.JPG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-2"/>
              <a:ext cx="9144000" cy="685800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7" name="Rectangle 6"/>
            <p:cNvSpPr/>
            <p:nvPr/>
          </p:nvSpPr>
          <p:spPr>
            <a:xfrm>
              <a:off x="0" y="-2"/>
              <a:ext cx="9144000" cy="6858002"/>
            </a:xfrm>
            <a:prstGeom prst="rect">
              <a:avLst/>
            </a:prstGeom>
            <a:solidFill>
              <a:srgbClr val="FFFFFF">
                <a:alpha val="80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" name="Picture 3" descr="H_map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28" y="152400"/>
            <a:ext cx="4252627" cy="461554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33829" y="5132545"/>
            <a:ext cx="84473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000" dirty="0" smtClean="0"/>
              <a:t>Thick crust and High </a:t>
            </a:r>
            <a:r>
              <a:rPr lang="en-US" sz="2000" dirty="0" err="1" smtClean="0"/>
              <a:t>Vp</a:t>
            </a:r>
            <a:r>
              <a:rPr lang="en-US" sz="2000" dirty="0" smtClean="0"/>
              <a:t>/</a:t>
            </a:r>
            <a:r>
              <a:rPr lang="en-US" sz="2000" dirty="0" err="1" smtClean="0"/>
              <a:t>Vs</a:t>
            </a:r>
            <a:r>
              <a:rPr lang="en-US" sz="2000" dirty="0" smtClean="0"/>
              <a:t> directly beneath Mt </a:t>
            </a:r>
            <a:r>
              <a:rPr lang="en-US" sz="2000" dirty="0" err="1" smtClean="0"/>
              <a:t>Paektu</a:t>
            </a:r>
            <a:endParaRPr lang="en-US" sz="2000" dirty="0" smtClean="0"/>
          </a:p>
          <a:p>
            <a:pPr marL="285750" indent="-285750">
              <a:buFont typeface="Arial"/>
              <a:buChar char="•"/>
            </a:pPr>
            <a:endParaRPr lang="en-US" sz="2000" dirty="0"/>
          </a:p>
          <a:p>
            <a:pPr marL="285750" indent="-285750">
              <a:buFont typeface="Arial"/>
              <a:buChar char="•"/>
            </a:pPr>
            <a:r>
              <a:rPr lang="en-US" sz="2000" dirty="0" smtClean="0"/>
              <a:t>Seems </a:t>
            </a:r>
            <a:r>
              <a:rPr lang="en-US" sz="2000" dirty="0" err="1" smtClean="0"/>
              <a:t>localised</a:t>
            </a:r>
            <a:r>
              <a:rPr lang="en-US" sz="2000" dirty="0" smtClean="0"/>
              <a:t> to volcano, but lacking details</a:t>
            </a:r>
          </a:p>
        </p:txBody>
      </p:sp>
      <p:pic>
        <p:nvPicPr>
          <p:cNvPr id="3" name="Picture 2" descr="K_map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2594" y="101600"/>
            <a:ext cx="4634320" cy="4720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7209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0" y="-2"/>
            <a:ext cx="9144000" cy="6858002"/>
            <a:chOff x="0" y="-2"/>
            <a:chExt cx="9144000" cy="6858002"/>
          </a:xfrm>
        </p:grpSpPr>
        <p:pic>
          <p:nvPicPr>
            <p:cNvPr id="14" name="Picture 13" descr="PA130959.JPG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-2"/>
              <a:ext cx="9144000" cy="685800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5" name="Rectangle 14"/>
            <p:cNvSpPr/>
            <p:nvPr/>
          </p:nvSpPr>
          <p:spPr>
            <a:xfrm>
              <a:off x="0" y="-2"/>
              <a:ext cx="9144000" cy="6858002"/>
            </a:xfrm>
            <a:prstGeom prst="rect">
              <a:avLst/>
            </a:prstGeom>
            <a:solidFill>
              <a:srgbClr val="FFFFFF">
                <a:alpha val="80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Rectangle 1"/>
          <p:cNvSpPr/>
          <p:nvPr/>
        </p:nvSpPr>
        <p:spPr>
          <a:xfrm>
            <a:off x="117396" y="379397"/>
            <a:ext cx="3310391" cy="5954854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DPRK_migration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800"/>
          <a:stretch/>
        </p:blipFill>
        <p:spPr>
          <a:xfrm>
            <a:off x="178600" y="1021539"/>
            <a:ext cx="3249187" cy="5197242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519068" y="379398"/>
            <a:ext cx="3111625" cy="5954852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CEA_mifgration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2022" y="1005043"/>
            <a:ext cx="2913061" cy="5213738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762643" y="204862"/>
            <a:ext cx="2381357" cy="6155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Future Work</a:t>
            </a:r>
          </a:p>
          <a:p>
            <a:pPr marL="285750" indent="-285750">
              <a:buFont typeface="Arial"/>
              <a:buChar char="•"/>
            </a:pPr>
            <a:endParaRPr lang="en-US" dirty="0"/>
          </a:p>
          <a:p>
            <a:pPr marL="285750" indent="-285750">
              <a:buFont typeface="Arial"/>
              <a:buChar char="•"/>
            </a:pPr>
            <a:r>
              <a:rPr lang="en-US" sz="1600" dirty="0" smtClean="0"/>
              <a:t>Currently combining datasets in first cross-border study (images currently confidential)</a:t>
            </a:r>
            <a:endParaRPr lang="en-US" sz="1600" dirty="0" smtClean="0"/>
          </a:p>
          <a:p>
            <a:pPr marL="285750" indent="-285750">
              <a:buFont typeface="Arial"/>
              <a:buChar char="•"/>
            </a:pPr>
            <a:endParaRPr lang="en-US" sz="1600" dirty="0"/>
          </a:p>
          <a:p>
            <a:pPr marL="285750" indent="-285750">
              <a:buFont typeface="Arial"/>
              <a:buChar char="•"/>
            </a:pPr>
            <a:r>
              <a:rPr lang="en-US" sz="1600" dirty="0" smtClean="0"/>
              <a:t>First maps of crust structure</a:t>
            </a:r>
          </a:p>
          <a:p>
            <a:pPr marL="285750" indent="-285750">
              <a:buFont typeface="Arial"/>
              <a:buChar char="•"/>
            </a:pPr>
            <a:endParaRPr lang="en-US" sz="1600" dirty="0"/>
          </a:p>
          <a:p>
            <a:pPr marL="285750" indent="-285750">
              <a:buFont typeface="Arial"/>
              <a:buChar char="•"/>
            </a:pPr>
            <a:r>
              <a:rPr lang="en-US" sz="1600" dirty="0" smtClean="0"/>
              <a:t>Detail presence of low velocity layer</a:t>
            </a:r>
            <a:endParaRPr lang="en-US" sz="1600" dirty="0" smtClean="0"/>
          </a:p>
          <a:p>
            <a:pPr marL="285750" indent="-285750">
              <a:buFont typeface="Arial"/>
              <a:buChar char="•"/>
            </a:pPr>
            <a:endParaRPr lang="en-US" sz="1600" dirty="0"/>
          </a:p>
          <a:p>
            <a:pPr marL="285750" indent="-285750">
              <a:buFont typeface="Arial"/>
              <a:buChar char="•"/>
            </a:pPr>
            <a:r>
              <a:rPr lang="en-US" sz="1600" dirty="0" smtClean="0"/>
              <a:t>Developing new cross-border deployments</a:t>
            </a:r>
          </a:p>
          <a:p>
            <a:pPr marL="285750" indent="-285750">
              <a:buFont typeface="Arial"/>
              <a:buChar char="•"/>
            </a:pPr>
            <a:endParaRPr lang="en-US" sz="1600" dirty="0"/>
          </a:p>
          <a:p>
            <a:pPr marL="285750" indent="-285750">
              <a:buFont typeface="Arial"/>
              <a:buChar char="•"/>
            </a:pPr>
            <a:r>
              <a:rPr lang="en-US" sz="1600" dirty="0" smtClean="0"/>
              <a:t>Image crust and mantle beneath northern DPRK and NE China</a:t>
            </a:r>
          </a:p>
          <a:p>
            <a:pPr marL="285750" indent="-285750">
              <a:buFont typeface="Arial"/>
              <a:buChar char="•"/>
            </a:pPr>
            <a:endParaRPr lang="en-US" sz="1600" dirty="0"/>
          </a:p>
          <a:p>
            <a:pPr marL="285750" indent="-285750">
              <a:buFont typeface="Arial"/>
              <a:buChar char="•"/>
            </a:pPr>
            <a:r>
              <a:rPr lang="en-US" sz="1600" dirty="0" smtClean="0"/>
              <a:t>Understand long history of volcanism in the area</a:t>
            </a:r>
            <a:endParaRPr lang="en-US" sz="1600" dirty="0"/>
          </a:p>
        </p:txBody>
      </p:sp>
      <p:sp>
        <p:nvSpPr>
          <p:cNvPr id="5" name="TextBox 4"/>
          <p:cNvSpPr txBox="1"/>
          <p:nvPr/>
        </p:nvSpPr>
        <p:spPr>
          <a:xfrm>
            <a:off x="1253562" y="461874"/>
            <a:ext cx="11631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DPRK data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4259468" y="461874"/>
            <a:ext cx="1395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Chinese data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18889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P911814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9194" cy="685800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solidFill>
              <a:schemeClr val="bg1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Picture 12" descr="PA130959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2103" y="3507226"/>
            <a:ext cx="4391763" cy="329382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" name="Rectangle 13"/>
          <p:cNvSpPr/>
          <p:nvPr/>
        </p:nvSpPr>
        <p:spPr>
          <a:xfrm>
            <a:off x="147083" y="128597"/>
            <a:ext cx="5477668" cy="396927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 descr="DPRK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07" r="10516" b="46914"/>
          <a:stretch/>
        </p:blipFill>
        <p:spPr>
          <a:xfrm>
            <a:off x="-160723" y="128597"/>
            <a:ext cx="5785474" cy="417933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557867" y="3169735"/>
            <a:ext cx="7138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China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142679" y="2577065"/>
            <a:ext cx="6911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DPRK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142679" y="3032068"/>
            <a:ext cx="5827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ROK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16217" y="2067463"/>
            <a:ext cx="10719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Mongolia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589158" y="1071594"/>
            <a:ext cx="7753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Russia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4699602" y="2750600"/>
            <a:ext cx="7219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Japan</a:t>
            </a:r>
            <a:endParaRPr lang="en-US" dirty="0"/>
          </a:p>
        </p:txBody>
      </p:sp>
      <p:pic>
        <p:nvPicPr>
          <p:cNvPr id="12" name="Picture 11" descr="Paektu_3D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926" y="4265661"/>
            <a:ext cx="3818862" cy="2474916"/>
          </a:xfrm>
          <a:prstGeom prst="rect">
            <a:avLst/>
          </a:prstGeom>
          <a:ln w="38100" cmpd="sng">
            <a:solidFill>
              <a:srgbClr val="FFFFFF"/>
            </a:solidFill>
          </a:ln>
        </p:spPr>
      </p:pic>
      <p:sp>
        <p:nvSpPr>
          <p:cNvPr id="15" name="TextBox 14"/>
          <p:cNvSpPr txBox="1"/>
          <p:nvPr/>
        </p:nvSpPr>
        <p:spPr>
          <a:xfrm>
            <a:off x="5624751" y="332930"/>
            <a:ext cx="351924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1600" dirty="0"/>
              <a:t>Mt. Paektu volcano is located on the China/DPRK (North Korea) border</a:t>
            </a:r>
          </a:p>
          <a:p>
            <a:pPr marL="285750" indent="-285750">
              <a:buFont typeface="Arial"/>
              <a:buChar char="•"/>
            </a:pPr>
            <a:endParaRPr lang="en-US" sz="1600" dirty="0"/>
          </a:p>
          <a:p>
            <a:pPr marL="285750" indent="-285750">
              <a:buFont typeface="Arial"/>
              <a:buChar char="•"/>
            </a:pPr>
            <a:r>
              <a:rPr lang="en-US" sz="1600" dirty="0"/>
              <a:t>Also known as Changbaishan (China) and Baekdusan </a:t>
            </a:r>
            <a:r>
              <a:rPr lang="en-US" sz="1600" dirty="0" smtClean="0"/>
              <a:t>(Republic of Korea (South Korea))</a:t>
            </a:r>
          </a:p>
          <a:p>
            <a:pPr marL="285750" indent="-285750">
              <a:buFont typeface="Arial"/>
              <a:buChar char="•"/>
            </a:pPr>
            <a:endParaRPr lang="en-US" sz="1600" dirty="0"/>
          </a:p>
          <a:p>
            <a:pPr marL="285750" indent="-285750">
              <a:buFont typeface="Arial"/>
              <a:buChar char="•"/>
            </a:pPr>
            <a:r>
              <a:rPr lang="en-US" sz="1600" dirty="0" smtClean="0"/>
              <a:t>Last major eruption in 946 AD – the ‘Millennium Eruption</a:t>
            </a:r>
            <a:r>
              <a:rPr lang="en-US" sz="1600" dirty="0" smtClean="0"/>
              <a:t>’</a:t>
            </a:r>
          </a:p>
          <a:p>
            <a:pPr marL="285750" indent="-285750">
              <a:buFont typeface="Arial"/>
              <a:buChar char="•"/>
            </a:pPr>
            <a:endParaRPr lang="en-US" sz="1600" dirty="0"/>
          </a:p>
          <a:p>
            <a:pPr marL="742950" lvl="1" indent="-285750">
              <a:buFont typeface="Arial"/>
              <a:buChar char="•"/>
            </a:pPr>
            <a:r>
              <a:rPr lang="en-US" sz="1600" dirty="0" smtClean="0"/>
              <a:t>Comparable in size to </a:t>
            </a:r>
            <a:r>
              <a:rPr lang="en-US" sz="1600" dirty="0" err="1" smtClean="0"/>
              <a:t>Tambora</a:t>
            </a:r>
            <a:r>
              <a:rPr lang="en-US" sz="1600" dirty="0" smtClean="0"/>
              <a:t>, 1816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5938016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911814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9194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solidFill>
              <a:schemeClr val="bg1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57200" y="1130004"/>
            <a:ext cx="4227167" cy="4593931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4865805" y="979960"/>
            <a:ext cx="403911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 smtClean="0"/>
              <a:t>Recent signs of unrest at the volcano:</a:t>
            </a:r>
          </a:p>
          <a:p>
            <a:pPr marL="285750" indent="-285750">
              <a:buFont typeface="Arial"/>
              <a:buChar char="•"/>
            </a:pPr>
            <a:endParaRPr lang="en-US" dirty="0"/>
          </a:p>
          <a:p>
            <a:pPr marL="742950" lvl="1" indent="-285750">
              <a:buFont typeface="Arial"/>
              <a:buChar char="•"/>
            </a:pPr>
            <a:r>
              <a:rPr lang="en-US" dirty="0" smtClean="0"/>
              <a:t>Increase in number of earthquakes (2002-2006</a:t>
            </a:r>
            <a:r>
              <a:rPr lang="en-US" b="1" dirty="0" smtClean="0"/>
              <a:t>)</a:t>
            </a:r>
          </a:p>
          <a:p>
            <a:pPr marL="742950" lvl="1" indent="-285750">
              <a:buFont typeface="Arial"/>
              <a:buChar char="•"/>
            </a:pPr>
            <a:endParaRPr lang="en-US" dirty="0">
              <a:solidFill>
                <a:srgbClr val="FF0000"/>
              </a:solidFill>
            </a:endParaRPr>
          </a:p>
          <a:p>
            <a:pPr marL="742950" lvl="1" indent="-285750">
              <a:buFont typeface="Arial"/>
              <a:buChar char="•"/>
            </a:pPr>
            <a:r>
              <a:rPr lang="en-US" dirty="0" smtClean="0"/>
              <a:t>Volcano deformation</a:t>
            </a:r>
          </a:p>
          <a:p>
            <a:pPr marL="742950" lvl="1" indent="-285750">
              <a:buFont typeface="Arial"/>
              <a:buChar char="•"/>
            </a:pPr>
            <a:endParaRPr lang="en-US" dirty="0"/>
          </a:p>
          <a:p>
            <a:pPr marL="742950" lvl="1" indent="-285750">
              <a:buFont typeface="Arial"/>
              <a:buChar char="•"/>
            </a:pPr>
            <a:r>
              <a:rPr lang="en-US" dirty="0" smtClean="0"/>
              <a:t>Increase in volcanic gases</a:t>
            </a:r>
          </a:p>
          <a:p>
            <a:pPr marL="285750" indent="-285750">
              <a:buFont typeface="Arial"/>
              <a:buChar char="•"/>
            </a:pPr>
            <a:endParaRPr lang="en-US" dirty="0"/>
          </a:p>
        </p:txBody>
      </p:sp>
      <p:pic>
        <p:nvPicPr>
          <p:cNvPr id="6" name="Picture 5" descr="Geophys Res Lett 2012 Xu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782" y="1274960"/>
            <a:ext cx="3925221" cy="418504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457200" y="6433237"/>
            <a:ext cx="15218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Xu et al., 2012</a:t>
            </a: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 rot="16200000">
            <a:off x="-182971" y="1859115"/>
            <a:ext cx="1685077" cy="27699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200" dirty="0" smtClean="0"/>
              <a:t>Number of earthquakes</a:t>
            </a:r>
            <a:endParaRPr lang="en-US" sz="1200" dirty="0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457200" y="0"/>
            <a:ext cx="8229600" cy="7936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smtClean="0"/>
              <a:t>Why study Mt. </a:t>
            </a:r>
            <a:r>
              <a:rPr lang="en-US" sz="3200" dirty="0" err="1" smtClean="0"/>
              <a:t>Paektu</a:t>
            </a:r>
            <a:r>
              <a:rPr lang="en-US" sz="3200" dirty="0" smtClean="0"/>
              <a:t>/</a:t>
            </a:r>
            <a:r>
              <a:rPr lang="en-US" sz="3200" dirty="0" err="1" smtClean="0"/>
              <a:t>Changbaishan</a:t>
            </a:r>
            <a:r>
              <a:rPr lang="en-US" sz="3200" dirty="0" smtClean="0"/>
              <a:t> now?</a:t>
            </a:r>
            <a:endParaRPr lang="en-US" sz="3200" dirty="0"/>
          </a:p>
        </p:txBody>
      </p:sp>
      <p:sp>
        <p:nvSpPr>
          <p:cNvPr id="14" name="Rectangle 13"/>
          <p:cNvSpPr/>
          <p:nvPr/>
        </p:nvSpPr>
        <p:spPr>
          <a:xfrm>
            <a:off x="5443385" y="3739166"/>
            <a:ext cx="3243415" cy="2992111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6" name="Picture 15" descr="Xu_GPS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456"/>
          <a:stretch/>
        </p:blipFill>
        <p:spPr>
          <a:xfrm>
            <a:off x="5629450" y="3882216"/>
            <a:ext cx="3057350" cy="2775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5351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-2"/>
            <a:ext cx="9144000" cy="6858002"/>
            <a:chOff x="0" y="-2"/>
            <a:chExt cx="9144000" cy="6858002"/>
          </a:xfrm>
        </p:grpSpPr>
        <p:pic>
          <p:nvPicPr>
            <p:cNvPr id="10" name="Picture 9" descr="PA130959.JPG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-2"/>
              <a:ext cx="9144000" cy="685800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1" name="Rectangle 10"/>
            <p:cNvSpPr/>
            <p:nvPr/>
          </p:nvSpPr>
          <p:spPr>
            <a:xfrm>
              <a:off x="0" y="-2"/>
              <a:ext cx="9144000" cy="6858002"/>
            </a:xfrm>
            <a:prstGeom prst="rect">
              <a:avLst/>
            </a:prstGeom>
            <a:solidFill>
              <a:srgbClr val="FFFFFF">
                <a:alpha val="80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5" name="Picture 4" descr="Science-2011-Stone-584-8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376" y="-86975"/>
            <a:ext cx="5632228" cy="3606956"/>
          </a:xfrm>
          <a:prstGeom prst="rect">
            <a:avLst/>
          </a:prstGeom>
        </p:spPr>
      </p:pic>
      <p:pic>
        <p:nvPicPr>
          <p:cNvPr id="6" name="Picture 5" descr="Untitled.tif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2053" y="1"/>
            <a:ext cx="1453683" cy="786269"/>
          </a:xfrm>
          <a:prstGeom prst="rect">
            <a:avLst/>
          </a:prstGeom>
        </p:spPr>
      </p:pic>
      <p:pic>
        <p:nvPicPr>
          <p:cNvPr id="7" name="Picture 6" descr="P1000571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285" y="214440"/>
            <a:ext cx="2208101" cy="3305541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 cmpd="sng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3349626" y="4012513"/>
            <a:ext cx="579437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 smtClean="0"/>
              <a:t>September 2011 – Clive Oppenheimer and I invited to DPRK to discuss Mt. Paektu volcano</a:t>
            </a:r>
          </a:p>
          <a:p>
            <a:pPr marL="285750" indent="-285750">
              <a:buFont typeface="Arial"/>
              <a:buChar char="•"/>
            </a:pPr>
            <a:endParaRPr lang="en-US" dirty="0"/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First western scientists to visit the volcano </a:t>
            </a:r>
            <a:r>
              <a:rPr lang="en-US" dirty="0" smtClean="0"/>
              <a:t>observatory</a:t>
            </a:r>
          </a:p>
          <a:p>
            <a:pPr marL="285750" indent="-285750">
              <a:buFont typeface="Arial"/>
              <a:buChar char="•"/>
            </a:pPr>
            <a:endParaRPr lang="en-US" dirty="0"/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Developed plans to </a:t>
            </a:r>
          </a:p>
          <a:p>
            <a:pPr marL="742950" lvl="1" indent="-285750">
              <a:buFont typeface="Arial"/>
              <a:buChar char="•"/>
            </a:pPr>
            <a:r>
              <a:rPr lang="en-US" dirty="0"/>
              <a:t>I</a:t>
            </a:r>
            <a:r>
              <a:rPr lang="en-US" dirty="0" smtClean="0"/>
              <a:t>mage beneath the volcano </a:t>
            </a:r>
            <a:r>
              <a:rPr lang="en-US" dirty="0" err="1" smtClean="0"/>
              <a:t>geophysically</a:t>
            </a:r>
            <a:r>
              <a:rPr lang="en-US" dirty="0" smtClean="0"/>
              <a:t> </a:t>
            </a:r>
            <a:endParaRPr lang="en-US" dirty="0"/>
          </a:p>
          <a:p>
            <a:pPr marL="742950" lvl="1" indent="-285750">
              <a:buFont typeface="Arial"/>
              <a:buChar char="•"/>
            </a:pPr>
            <a:r>
              <a:rPr lang="en-US" dirty="0"/>
              <a:t>S</a:t>
            </a:r>
            <a:r>
              <a:rPr lang="en-US" dirty="0" smtClean="0"/>
              <a:t>tudy Millennium Eruption </a:t>
            </a:r>
            <a:r>
              <a:rPr lang="en-US" dirty="0" err="1" smtClean="0"/>
              <a:t>petrologically</a:t>
            </a:r>
            <a:endParaRPr lang="en-US" dirty="0" smtClean="0"/>
          </a:p>
          <a:p>
            <a:pPr marL="285750" indent="-285750">
              <a:buFont typeface="Arial"/>
              <a:buChar char="•"/>
            </a:pPr>
            <a:endParaRPr lang="en-US" dirty="0"/>
          </a:p>
        </p:txBody>
      </p:sp>
      <p:pic>
        <p:nvPicPr>
          <p:cNvPr id="12" name="Picture 11" descr="P1000590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18" y="4192273"/>
            <a:ext cx="3103381" cy="2073059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 cmpd="sng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9185707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-2"/>
            <a:ext cx="9144000" cy="6858002"/>
            <a:chOff x="0" y="-2"/>
            <a:chExt cx="9144000" cy="6858002"/>
          </a:xfrm>
        </p:grpSpPr>
        <p:pic>
          <p:nvPicPr>
            <p:cNvPr id="20" name="Picture 19" descr="PA130959.JPG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-2"/>
              <a:ext cx="9144000" cy="685800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1" name="Rectangle 20"/>
            <p:cNvSpPr/>
            <p:nvPr/>
          </p:nvSpPr>
          <p:spPr>
            <a:xfrm>
              <a:off x="0" y="-2"/>
              <a:ext cx="9144000" cy="6858002"/>
            </a:xfrm>
            <a:prstGeom prst="rect">
              <a:avLst/>
            </a:prstGeom>
            <a:solidFill>
              <a:srgbClr val="FFFFFF">
                <a:alpha val="80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Rectangle 1"/>
          <p:cNvSpPr/>
          <p:nvPr/>
        </p:nvSpPr>
        <p:spPr>
          <a:xfrm>
            <a:off x="208277" y="94975"/>
            <a:ext cx="5098474" cy="26423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 descr="DPRK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082" y="221433"/>
            <a:ext cx="4886811" cy="247013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446740" y="123743"/>
            <a:ext cx="3508122" cy="2546851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30000"/>
              </a:lnSpc>
              <a:spcAft>
                <a:spcPts val="1200"/>
              </a:spcAft>
              <a:buFont typeface="Arial"/>
              <a:buChar char="•"/>
            </a:pPr>
            <a:r>
              <a:rPr lang="en-US" dirty="0" smtClean="0"/>
              <a:t>Joint DPRK – UK – US collaboration</a:t>
            </a:r>
            <a:endParaRPr lang="en-US" dirty="0"/>
          </a:p>
          <a:p>
            <a:pPr marL="285750" indent="-285750">
              <a:lnSpc>
                <a:spcPct val="130000"/>
              </a:lnSpc>
              <a:spcAft>
                <a:spcPts val="1200"/>
              </a:spcAft>
              <a:buFont typeface="Arial"/>
              <a:buChar char="•"/>
            </a:pPr>
            <a:r>
              <a:rPr lang="en-US" dirty="0" smtClean="0"/>
              <a:t>Deployed 6 broadband seismometers in </a:t>
            </a:r>
            <a:r>
              <a:rPr lang="en-US" dirty="0" smtClean="0"/>
              <a:t>DPRK</a:t>
            </a:r>
          </a:p>
          <a:p>
            <a:pPr marL="285750" indent="-285750">
              <a:lnSpc>
                <a:spcPct val="130000"/>
              </a:lnSpc>
              <a:spcAft>
                <a:spcPts val="1200"/>
              </a:spcAft>
              <a:buFont typeface="Arial"/>
              <a:buChar char="•"/>
            </a:pPr>
            <a:r>
              <a:rPr lang="en-US" dirty="0" smtClean="0"/>
              <a:t>First broadband seismometers in DPRK</a:t>
            </a:r>
            <a:endParaRPr lang="en-US" dirty="0"/>
          </a:p>
        </p:txBody>
      </p:sp>
      <p:pic>
        <p:nvPicPr>
          <p:cNvPr id="11" name="Picture 10" descr="PAEKTU 2015 Aug 22 Day 4 KWL A0326.jpe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0144" y="2843972"/>
            <a:ext cx="2664717" cy="1776478"/>
          </a:xfrm>
          <a:prstGeom prst="rect">
            <a:avLst/>
          </a:prstGeom>
        </p:spPr>
      </p:pic>
      <p:pic>
        <p:nvPicPr>
          <p:cNvPr id="16" name="Picture 15" descr="IMG_2733.JP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7" r="4434" b="5733"/>
          <a:stretch/>
        </p:blipFill>
        <p:spPr>
          <a:xfrm>
            <a:off x="208276" y="2841334"/>
            <a:ext cx="5927250" cy="177911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7"/>
          <a:srcRect t="13993" b="10069"/>
          <a:stretch/>
        </p:blipFill>
        <p:spPr>
          <a:xfrm>
            <a:off x="208276" y="4835513"/>
            <a:ext cx="5927250" cy="1844342"/>
          </a:xfrm>
          <a:prstGeom prst="rect">
            <a:avLst/>
          </a:prstGeom>
        </p:spPr>
      </p:pic>
      <p:pic>
        <p:nvPicPr>
          <p:cNvPr id="18" name="Picture 17" descr="IMG_4313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0144" y="4721188"/>
            <a:ext cx="2664718" cy="1998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9828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-2"/>
            <a:ext cx="9144000" cy="6858002"/>
            <a:chOff x="0" y="-2"/>
            <a:chExt cx="9144000" cy="6858002"/>
          </a:xfrm>
        </p:grpSpPr>
        <p:pic>
          <p:nvPicPr>
            <p:cNvPr id="20" name="Picture 19" descr="PA130959.JPG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-2"/>
              <a:ext cx="9144000" cy="685800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1" name="Rectangle 20"/>
            <p:cNvSpPr/>
            <p:nvPr/>
          </p:nvSpPr>
          <p:spPr>
            <a:xfrm>
              <a:off x="0" y="-2"/>
              <a:ext cx="9144000" cy="6858002"/>
            </a:xfrm>
            <a:prstGeom prst="rect">
              <a:avLst/>
            </a:prstGeom>
            <a:solidFill>
              <a:srgbClr val="FFFFFF">
                <a:alpha val="80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Rectangle 1"/>
          <p:cNvSpPr/>
          <p:nvPr/>
        </p:nvSpPr>
        <p:spPr>
          <a:xfrm>
            <a:off x="192976" y="105362"/>
            <a:ext cx="5347277" cy="2777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 descr="DPRK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377" y="224695"/>
            <a:ext cx="5098474" cy="257712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05014" y="2964853"/>
            <a:ext cx="5335239" cy="1158779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30000"/>
              </a:lnSpc>
              <a:buFont typeface="Arial"/>
              <a:buChar char="•"/>
            </a:pPr>
            <a:r>
              <a:rPr lang="en-US" dirty="0" smtClean="0"/>
              <a:t>Joint DPRK – UK – US collaboration</a:t>
            </a:r>
            <a:endParaRPr lang="en-US" dirty="0"/>
          </a:p>
          <a:p>
            <a:pPr marL="285750" indent="-285750">
              <a:lnSpc>
                <a:spcPct val="130000"/>
              </a:lnSpc>
              <a:buFont typeface="Arial"/>
              <a:buChar char="•"/>
            </a:pPr>
            <a:r>
              <a:rPr lang="en-US" dirty="0" smtClean="0"/>
              <a:t>Deployed 6 broadband seismometers in DPRK</a:t>
            </a:r>
            <a:endParaRPr lang="en-US" dirty="0"/>
          </a:p>
          <a:p>
            <a:pPr marL="285750" indent="-285750">
              <a:lnSpc>
                <a:spcPct val="130000"/>
              </a:lnSpc>
              <a:buFont typeface="Arial"/>
              <a:buChar char="•"/>
            </a:pPr>
            <a:r>
              <a:rPr lang="en-US" dirty="0" smtClean="0"/>
              <a:t>Work led by DPRK scientists during visit to UK</a:t>
            </a: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" y="4274791"/>
            <a:ext cx="8950872" cy="2403475"/>
          </a:xfrm>
          <a:prstGeom prst="rect">
            <a:avLst/>
          </a:prstGeom>
          <a:solidFill>
            <a:srgbClr val="FFFFFF"/>
          </a:solidFill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54875" y="4281142"/>
            <a:ext cx="1762295" cy="555801"/>
          </a:xfrm>
          <a:prstGeom prst="rect">
            <a:avLst/>
          </a:prstGeom>
          <a:solidFill>
            <a:srgbClr val="FFFFFF"/>
          </a:solidFill>
        </p:spPr>
      </p:pic>
      <p:pic>
        <p:nvPicPr>
          <p:cNvPr id="15" name="Picture 14" descr="IMG_4021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7250" y="154847"/>
            <a:ext cx="2921170" cy="3894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1262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2"/>
            <a:ext cx="9144000" cy="6858002"/>
            <a:chOff x="0" y="-2"/>
            <a:chExt cx="9144000" cy="6858002"/>
          </a:xfrm>
        </p:grpSpPr>
        <p:pic>
          <p:nvPicPr>
            <p:cNvPr id="10" name="Picture 9" descr="PA130959.JPG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-2"/>
              <a:ext cx="9144000" cy="685800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3" name="Rectangle 12"/>
            <p:cNvSpPr/>
            <p:nvPr/>
          </p:nvSpPr>
          <p:spPr>
            <a:xfrm>
              <a:off x="0" y="-2"/>
              <a:ext cx="9144000" cy="6858002"/>
            </a:xfrm>
            <a:prstGeom prst="rect">
              <a:avLst/>
            </a:prstGeom>
            <a:solidFill>
              <a:srgbClr val="FFFFFF">
                <a:alpha val="80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Rectangle 1"/>
          <p:cNvSpPr/>
          <p:nvPr/>
        </p:nvSpPr>
        <p:spPr>
          <a:xfrm>
            <a:off x="384651" y="767978"/>
            <a:ext cx="4092196" cy="3504387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4917611" y="153323"/>
            <a:ext cx="4063819" cy="6471359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08146" y="153323"/>
            <a:ext cx="83786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Receiver Functions</a:t>
            </a:r>
          </a:p>
        </p:txBody>
      </p:sp>
      <p:pic>
        <p:nvPicPr>
          <p:cNvPr id="8" name="Picture 7" descr="teleseismic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481" y="946144"/>
            <a:ext cx="3902660" cy="3180974"/>
          </a:xfrm>
          <a:prstGeom prst="rect">
            <a:avLst/>
          </a:prstGeom>
        </p:spPr>
      </p:pic>
      <p:pic>
        <p:nvPicPr>
          <p:cNvPr id="12" name="Picture 11" descr="Recfunc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30"/>
          <a:stretch/>
        </p:blipFill>
        <p:spPr>
          <a:xfrm>
            <a:off x="5034103" y="299492"/>
            <a:ext cx="3864214" cy="6150242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2878944" y="1179204"/>
            <a:ext cx="584649" cy="733092"/>
          </a:xfrm>
          <a:prstGeom prst="rect">
            <a:avLst/>
          </a:prstGeom>
          <a:noFill/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250662" y="4440654"/>
            <a:ext cx="466695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 smtClean="0"/>
              <a:t>Use H-</a:t>
            </a:r>
            <a:r>
              <a:rPr lang="en-US" dirty="0" err="1" smtClean="0"/>
              <a:t>κ</a:t>
            </a:r>
            <a:r>
              <a:rPr lang="en-US" dirty="0" smtClean="0"/>
              <a:t> stacking</a:t>
            </a:r>
          </a:p>
          <a:p>
            <a:pPr marL="285750" indent="-285750">
              <a:buFont typeface="Arial"/>
              <a:buChar char="•"/>
            </a:pPr>
            <a:endParaRPr lang="en-US" dirty="0"/>
          </a:p>
          <a:p>
            <a:pPr marL="742950" lvl="1" indent="-285750">
              <a:buFont typeface="Arial"/>
              <a:buChar char="•"/>
            </a:pPr>
            <a:r>
              <a:rPr lang="en-US" dirty="0" smtClean="0"/>
              <a:t>Bulk crustal </a:t>
            </a:r>
            <a:r>
              <a:rPr lang="en-US" dirty="0" err="1" smtClean="0"/>
              <a:t>Vp</a:t>
            </a:r>
            <a:r>
              <a:rPr lang="en-US" dirty="0" smtClean="0"/>
              <a:t>/</a:t>
            </a:r>
            <a:r>
              <a:rPr lang="en-US" dirty="0" err="1" smtClean="0"/>
              <a:t>Vs</a:t>
            </a:r>
            <a:r>
              <a:rPr lang="en-US" dirty="0" smtClean="0"/>
              <a:t> and thickness</a:t>
            </a:r>
          </a:p>
          <a:p>
            <a:pPr marL="285750" indent="-285750">
              <a:buFont typeface="Arial"/>
              <a:buChar char="•"/>
            </a:pPr>
            <a:endParaRPr lang="en-US" dirty="0"/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Use RF migration</a:t>
            </a:r>
          </a:p>
          <a:p>
            <a:pPr marL="285750" indent="-285750">
              <a:buFont typeface="Arial"/>
              <a:buChar char="•"/>
            </a:pPr>
            <a:endParaRPr lang="en-US" dirty="0"/>
          </a:p>
          <a:p>
            <a:pPr marL="742950" lvl="1" indent="-285750">
              <a:buFont typeface="Arial"/>
              <a:buChar char="•"/>
            </a:pPr>
            <a:r>
              <a:rPr lang="en-US" dirty="0" smtClean="0"/>
              <a:t>Internal crustal structure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2893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/>
          <p:cNvGrpSpPr/>
          <p:nvPr/>
        </p:nvGrpSpPr>
        <p:grpSpPr>
          <a:xfrm>
            <a:off x="0" y="-2"/>
            <a:ext cx="9144000" cy="6858002"/>
            <a:chOff x="0" y="-2"/>
            <a:chExt cx="9144000" cy="6858002"/>
          </a:xfrm>
        </p:grpSpPr>
        <p:pic>
          <p:nvPicPr>
            <p:cNvPr id="35" name="Picture 34" descr="PA130959.JPG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-2"/>
              <a:ext cx="9144000" cy="685800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6" name="Rectangle 35"/>
            <p:cNvSpPr/>
            <p:nvPr/>
          </p:nvSpPr>
          <p:spPr>
            <a:xfrm>
              <a:off x="0" y="-2"/>
              <a:ext cx="9144000" cy="6858002"/>
            </a:xfrm>
            <a:prstGeom prst="rect">
              <a:avLst/>
            </a:prstGeom>
            <a:solidFill>
              <a:srgbClr val="FFFFFF">
                <a:alpha val="80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Rectangle 3"/>
          <p:cNvSpPr/>
          <p:nvPr/>
        </p:nvSpPr>
        <p:spPr>
          <a:xfrm>
            <a:off x="0" y="131961"/>
            <a:ext cx="9143999" cy="659896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Picture 23" descr="DPRK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3673" y="3643167"/>
            <a:ext cx="4886814" cy="2470140"/>
          </a:xfrm>
          <a:prstGeom prst="rect">
            <a:avLst/>
          </a:prstGeom>
        </p:spPr>
      </p:pic>
      <p:pic>
        <p:nvPicPr>
          <p:cNvPr id="10" name="Picture 9" descr="HK_stacks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899" r="19484" b="33396"/>
          <a:stretch/>
        </p:blipFill>
        <p:spPr>
          <a:xfrm>
            <a:off x="5982275" y="816205"/>
            <a:ext cx="2778989" cy="2682995"/>
          </a:xfrm>
          <a:prstGeom prst="rect">
            <a:avLst/>
          </a:prstGeom>
        </p:spPr>
      </p:pic>
      <p:pic>
        <p:nvPicPr>
          <p:cNvPr id="11" name="Picture 10" descr="HK_stacks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402" r="-1145" b="32367"/>
          <a:stretch/>
        </p:blipFill>
        <p:spPr>
          <a:xfrm>
            <a:off x="6004514" y="3499200"/>
            <a:ext cx="2935966" cy="2860781"/>
          </a:xfrm>
          <a:prstGeom prst="rect">
            <a:avLst/>
          </a:prstGeom>
        </p:spPr>
      </p:pic>
      <p:cxnSp>
        <p:nvCxnSpPr>
          <p:cNvPr id="26" name="Straight Arrow Connector 25"/>
          <p:cNvCxnSpPr/>
          <p:nvPr/>
        </p:nvCxnSpPr>
        <p:spPr>
          <a:xfrm flipH="1">
            <a:off x="3983951" y="2645688"/>
            <a:ext cx="2215371" cy="241981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H="1" flipV="1">
            <a:off x="4568317" y="5065505"/>
            <a:ext cx="1413958" cy="2409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8" name="Picture 27" descr="HK_stacks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77" r="59854" b="32272"/>
          <a:stretch/>
        </p:blipFill>
        <p:spPr>
          <a:xfrm>
            <a:off x="147093" y="357695"/>
            <a:ext cx="2774147" cy="2729776"/>
          </a:xfrm>
          <a:prstGeom prst="rect">
            <a:avLst/>
          </a:prstGeom>
        </p:spPr>
      </p:pic>
      <p:pic>
        <p:nvPicPr>
          <p:cNvPr id="30" name="Picture 29" descr="HK_stacks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796" b="32106"/>
          <a:stretch/>
        </p:blipFill>
        <p:spPr>
          <a:xfrm>
            <a:off x="3170000" y="429299"/>
            <a:ext cx="2646882" cy="2658172"/>
          </a:xfrm>
          <a:prstGeom prst="rect">
            <a:avLst/>
          </a:prstGeom>
        </p:spPr>
      </p:pic>
      <p:cxnSp>
        <p:nvCxnSpPr>
          <p:cNvPr id="33" name="Straight Arrow Connector 32"/>
          <p:cNvCxnSpPr/>
          <p:nvPr/>
        </p:nvCxnSpPr>
        <p:spPr>
          <a:xfrm flipH="1">
            <a:off x="2585571" y="2842569"/>
            <a:ext cx="1061694" cy="2085969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52933" y="6268255"/>
            <a:ext cx="23852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Kyong</a:t>
            </a:r>
            <a:r>
              <a:rPr lang="en-US" dirty="0" smtClean="0"/>
              <a:t>-Song et al., 2016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713407" y="6067953"/>
            <a:ext cx="1787256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400" dirty="0" smtClean="0"/>
              <a:t>Crustal thickness (km)</a:t>
            </a:r>
            <a:endParaRPr lang="en-US" sz="1400" dirty="0"/>
          </a:p>
        </p:txBody>
      </p:sp>
      <p:sp>
        <p:nvSpPr>
          <p:cNvPr id="22" name="TextBox 21"/>
          <p:cNvSpPr txBox="1"/>
          <p:nvPr/>
        </p:nvSpPr>
        <p:spPr>
          <a:xfrm>
            <a:off x="6758767" y="3251449"/>
            <a:ext cx="1787256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400" dirty="0" smtClean="0"/>
              <a:t>Crustal thickness (km)</a:t>
            </a:r>
            <a:endParaRPr lang="en-US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3768225" y="2795756"/>
            <a:ext cx="1787256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400" dirty="0" smtClean="0"/>
              <a:t>Crustal thickness (km)</a:t>
            </a:r>
            <a:endParaRPr lang="en-US" sz="1400" dirty="0"/>
          </a:p>
        </p:txBody>
      </p:sp>
      <p:sp>
        <p:nvSpPr>
          <p:cNvPr id="25" name="TextBox 24"/>
          <p:cNvSpPr txBox="1"/>
          <p:nvPr/>
        </p:nvSpPr>
        <p:spPr>
          <a:xfrm>
            <a:off x="850915" y="2779694"/>
            <a:ext cx="1787256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400" dirty="0" smtClean="0"/>
              <a:t>Crustal thickness (km)</a:t>
            </a:r>
            <a:endParaRPr lang="en-US" sz="1400" dirty="0"/>
          </a:p>
        </p:txBody>
      </p:sp>
      <p:cxnSp>
        <p:nvCxnSpPr>
          <p:cNvPr id="21" name="Straight Arrow Connector 20"/>
          <p:cNvCxnSpPr/>
          <p:nvPr/>
        </p:nvCxnSpPr>
        <p:spPr>
          <a:xfrm>
            <a:off x="1433993" y="2804107"/>
            <a:ext cx="864292" cy="1988367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 rot="16200000">
            <a:off x="5716491" y="1784491"/>
            <a:ext cx="622286" cy="307777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sz="1400" dirty="0" err="1" smtClean="0"/>
              <a:t>Vp</a:t>
            </a:r>
            <a:r>
              <a:rPr lang="en-US" sz="1400" dirty="0" smtClean="0"/>
              <a:t>/</a:t>
            </a:r>
            <a:r>
              <a:rPr lang="en-US" sz="1400" dirty="0" err="1" smtClean="0"/>
              <a:t>Vs</a:t>
            </a:r>
            <a:endParaRPr lang="en-US" sz="1400" dirty="0"/>
          </a:p>
        </p:txBody>
      </p:sp>
      <p:sp>
        <p:nvSpPr>
          <p:cNvPr id="27" name="TextBox 26"/>
          <p:cNvSpPr txBox="1"/>
          <p:nvPr/>
        </p:nvSpPr>
        <p:spPr>
          <a:xfrm rot="16200000">
            <a:off x="5671131" y="4524883"/>
            <a:ext cx="622286" cy="307777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sz="1400" dirty="0" err="1" smtClean="0"/>
              <a:t>Vp</a:t>
            </a:r>
            <a:r>
              <a:rPr lang="en-US" sz="1400" dirty="0" smtClean="0"/>
              <a:t>/</a:t>
            </a:r>
            <a:r>
              <a:rPr lang="en-US" sz="1400" dirty="0" err="1" smtClean="0"/>
              <a:t>Vs</a:t>
            </a:r>
            <a:endParaRPr lang="en-US" sz="1400" dirty="0"/>
          </a:p>
        </p:txBody>
      </p:sp>
      <p:sp>
        <p:nvSpPr>
          <p:cNvPr id="32" name="TextBox 31"/>
          <p:cNvSpPr txBox="1"/>
          <p:nvPr/>
        </p:nvSpPr>
        <p:spPr>
          <a:xfrm rot="16200000">
            <a:off x="2843736" y="1344840"/>
            <a:ext cx="622286" cy="307777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sz="1400" dirty="0" err="1" smtClean="0"/>
              <a:t>Vp</a:t>
            </a:r>
            <a:r>
              <a:rPr lang="en-US" sz="1400" dirty="0" smtClean="0"/>
              <a:t>/</a:t>
            </a:r>
            <a:r>
              <a:rPr lang="en-US" sz="1400" dirty="0" err="1" smtClean="0"/>
              <a:t>Vs</a:t>
            </a:r>
            <a:endParaRPr lang="en-US" sz="1400" dirty="0"/>
          </a:p>
        </p:txBody>
      </p:sp>
      <p:sp>
        <p:nvSpPr>
          <p:cNvPr id="37" name="TextBox 36"/>
          <p:cNvSpPr txBox="1"/>
          <p:nvPr/>
        </p:nvSpPr>
        <p:spPr>
          <a:xfrm rot="16200000">
            <a:off x="-103571" y="1314604"/>
            <a:ext cx="622286" cy="307777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sz="1400" dirty="0" err="1" smtClean="0"/>
              <a:t>Vp</a:t>
            </a:r>
            <a:r>
              <a:rPr lang="en-US" sz="1400" dirty="0" smtClean="0"/>
              <a:t>/</a:t>
            </a:r>
            <a:r>
              <a:rPr lang="en-US" sz="1400" dirty="0" err="1" smtClean="0"/>
              <a:t>Vs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4630113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5" grpId="0" animBg="1"/>
      <p:bldP spid="32" grpId="0" animBg="1"/>
      <p:bldP spid="3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2"/>
            <a:ext cx="9144000" cy="6858002"/>
            <a:chOff x="0" y="-2"/>
            <a:chExt cx="9144000" cy="6858002"/>
          </a:xfrm>
        </p:grpSpPr>
        <p:pic>
          <p:nvPicPr>
            <p:cNvPr id="17" name="Picture 16" descr="PA130959.JPG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-2"/>
              <a:ext cx="9144000" cy="685800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8" name="Rectangle 17"/>
            <p:cNvSpPr/>
            <p:nvPr/>
          </p:nvSpPr>
          <p:spPr>
            <a:xfrm>
              <a:off x="0" y="-2"/>
              <a:ext cx="9144000" cy="6858002"/>
            </a:xfrm>
            <a:prstGeom prst="rect">
              <a:avLst/>
            </a:prstGeom>
            <a:solidFill>
              <a:srgbClr val="FFFFFF">
                <a:alpha val="80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Rectangle 18"/>
          <p:cNvSpPr/>
          <p:nvPr/>
        </p:nvSpPr>
        <p:spPr>
          <a:xfrm>
            <a:off x="147662" y="115075"/>
            <a:ext cx="6379026" cy="3355461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Thompson_fig7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409"/>
          <a:stretch/>
        </p:blipFill>
        <p:spPr>
          <a:xfrm>
            <a:off x="295328" y="174147"/>
            <a:ext cx="6231360" cy="3189040"/>
          </a:xfrm>
          <a:prstGeom prst="rect">
            <a:avLst/>
          </a:prstGeom>
        </p:spPr>
      </p:pic>
      <p:sp>
        <p:nvSpPr>
          <p:cNvPr id="24" name="Rectangle 23"/>
          <p:cNvSpPr/>
          <p:nvPr/>
        </p:nvSpPr>
        <p:spPr>
          <a:xfrm>
            <a:off x="3538222" y="2616213"/>
            <a:ext cx="5418655" cy="4158193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HK_stacks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796"/>
          <a:stretch/>
        </p:blipFill>
        <p:spPr>
          <a:xfrm>
            <a:off x="3584125" y="2738613"/>
            <a:ext cx="2707743" cy="4005195"/>
          </a:xfrm>
          <a:prstGeom prst="rect">
            <a:avLst/>
          </a:prstGeom>
        </p:spPr>
      </p:pic>
      <p:pic>
        <p:nvPicPr>
          <p:cNvPr id="6" name="Picture 5" descr="HK_stacks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402" r="-1145"/>
          <a:stretch/>
        </p:blipFill>
        <p:spPr>
          <a:xfrm>
            <a:off x="6262956" y="2723315"/>
            <a:ext cx="2739824" cy="3947264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>
            <a:off x="4048626" y="4887225"/>
            <a:ext cx="4703297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4033325" y="4522737"/>
            <a:ext cx="471859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4033325" y="4272208"/>
            <a:ext cx="471859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957355" y="4573161"/>
            <a:ext cx="73609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Granite</a:t>
            </a:r>
            <a:endParaRPr lang="en-US" sz="1400" dirty="0"/>
          </a:p>
        </p:txBody>
      </p:sp>
      <p:sp>
        <p:nvSpPr>
          <p:cNvPr id="13" name="TextBox 12"/>
          <p:cNvSpPr txBox="1"/>
          <p:nvPr/>
        </p:nvSpPr>
        <p:spPr>
          <a:xfrm>
            <a:off x="3955142" y="4243203"/>
            <a:ext cx="5951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Mafic</a:t>
            </a:r>
            <a:endParaRPr lang="en-US" sz="1400" dirty="0"/>
          </a:p>
        </p:txBody>
      </p:sp>
      <p:sp>
        <p:nvSpPr>
          <p:cNvPr id="14" name="TextBox 13"/>
          <p:cNvSpPr txBox="1"/>
          <p:nvPr/>
        </p:nvSpPr>
        <p:spPr>
          <a:xfrm>
            <a:off x="295328" y="4243203"/>
            <a:ext cx="293848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 smtClean="0"/>
              <a:t>Far from volcano similar to Sino-Korean </a:t>
            </a:r>
            <a:r>
              <a:rPr lang="en-US" dirty="0" err="1" smtClean="0"/>
              <a:t>craton</a:t>
            </a:r>
            <a:endParaRPr lang="en-US" dirty="0" smtClean="0"/>
          </a:p>
          <a:p>
            <a:pPr marL="285750" indent="-285750">
              <a:buFont typeface="Arial"/>
              <a:buChar char="•"/>
            </a:pPr>
            <a:endParaRPr lang="en-US" dirty="0"/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Close to volcano – </a:t>
            </a:r>
            <a:r>
              <a:rPr lang="en-US" dirty="0" smtClean="0"/>
              <a:t>very high </a:t>
            </a:r>
            <a:r>
              <a:rPr lang="en-US" dirty="0" err="1" smtClean="0"/>
              <a:t>Vp</a:t>
            </a:r>
            <a:r>
              <a:rPr lang="en-US" dirty="0" smtClean="0"/>
              <a:t>/</a:t>
            </a:r>
            <a:r>
              <a:rPr lang="en-US" dirty="0" err="1" smtClean="0"/>
              <a:t>Vs</a:t>
            </a:r>
            <a:endParaRPr lang="en-US" dirty="0"/>
          </a:p>
          <a:p>
            <a:pPr marL="285750" indent="-285750">
              <a:buFont typeface="Arial"/>
              <a:buChar char="•"/>
            </a:pPr>
            <a:endParaRPr lang="en-US" dirty="0" smtClean="0"/>
          </a:p>
          <a:p>
            <a:pPr marL="742950" lvl="1" indent="-285750">
              <a:buFont typeface="Arial"/>
              <a:buChar char="•"/>
            </a:pPr>
            <a:r>
              <a:rPr lang="en-US" dirty="0" smtClean="0"/>
              <a:t>Partial melt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944204" y="115075"/>
            <a:ext cx="15824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Thompson et al., 2011</a:t>
            </a:r>
            <a:endParaRPr lang="en-US" sz="1200" dirty="0"/>
          </a:p>
        </p:txBody>
      </p:sp>
      <p:sp>
        <p:nvSpPr>
          <p:cNvPr id="20" name="TextBox 19"/>
          <p:cNvSpPr txBox="1"/>
          <p:nvPr/>
        </p:nvSpPr>
        <p:spPr>
          <a:xfrm>
            <a:off x="7351066" y="2349272"/>
            <a:ext cx="16517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 smtClean="0"/>
              <a:t>Kyong</a:t>
            </a:r>
            <a:r>
              <a:rPr lang="en-US" sz="1200" dirty="0" smtClean="0"/>
              <a:t>-Song et al., 2016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712952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12" grpId="0"/>
      <p:bldP spid="13" grpId="0"/>
      <p:bldP spid="14" grpId="0"/>
      <p:bldP spid="20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42137</TotalTime>
  <Words>504</Words>
  <Application>Microsoft Macintosh PowerPoint</Application>
  <PresentationFormat>On-screen Show (4:3)</PresentationFormat>
  <Paragraphs>138</Paragraphs>
  <Slides>14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Earth Science Diplomacy  Characterising potential high risk volcanoes in inaccessible locations </dc:title>
  <dc:creator>James</dc:creator>
  <cp:lastModifiedBy>James Hammond</cp:lastModifiedBy>
  <cp:revision>251</cp:revision>
  <dcterms:created xsi:type="dcterms:W3CDTF">2013-11-29T12:13:34Z</dcterms:created>
  <dcterms:modified xsi:type="dcterms:W3CDTF">2017-04-07T07:14:22Z</dcterms:modified>
</cp:coreProperties>
</file>