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69" r:id="rId1"/>
  </p:sldMasterIdLst>
  <p:notesMasterIdLst>
    <p:notesMasterId r:id="rId18"/>
  </p:notesMasterIdLst>
  <p:sldIdLst>
    <p:sldId id="257" r:id="rId2"/>
    <p:sldId id="306" r:id="rId3"/>
    <p:sldId id="259" r:id="rId4"/>
    <p:sldId id="305" r:id="rId5"/>
    <p:sldId id="260" r:id="rId6"/>
    <p:sldId id="307" r:id="rId7"/>
    <p:sldId id="266" r:id="rId8"/>
    <p:sldId id="264" r:id="rId9"/>
    <p:sldId id="265" r:id="rId10"/>
    <p:sldId id="310" r:id="rId11"/>
    <p:sldId id="311" r:id="rId12"/>
    <p:sldId id="312" r:id="rId13"/>
    <p:sldId id="267" r:id="rId14"/>
    <p:sldId id="314" r:id="rId15"/>
    <p:sldId id="268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0B0E"/>
    <a:srgbClr val="7D7E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46" autoAdjust="0"/>
    <p:restoredTop sz="83617" autoAdjust="0"/>
  </p:normalViewPr>
  <p:slideViewPr>
    <p:cSldViewPr snapToGrid="0">
      <p:cViewPr varScale="1">
        <p:scale>
          <a:sx n="95" d="100"/>
          <a:sy n="95" d="100"/>
        </p:scale>
        <p:origin x="-9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401E6-171C-1B4B-9199-6010339CC4C1}" type="datetimeFigureOut">
              <a:rPr lang="en-US" smtClean="0"/>
              <a:t>11/04/17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15A81-BC13-2D4B-B1B9-89CB744A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24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15A81-BC13-2D4B-B1B9-89CB744A62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70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SPani</a:t>
            </a:r>
            <a:r>
              <a:rPr lang="en-US" b="1" dirty="0" smtClean="0"/>
              <a:t> (</a:t>
            </a:r>
            <a:r>
              <a:rPr lang="en-US" b="1" dirty="0" err="1" smtClean="0"/>
              <a:t>Tesoniero</a:t>
            </a:r>
            <a:r>
              <a:rPr lang="en-US" b="1" dirty="0" smtClean="0"/>
              <a:t> et al., 2015) </a:t>
            </a:r>
            <a:r>
              <a:rPr lang="en-US" dirty="0" smtClean="0"/>
              <a:t>is </a:t>
            </a:r>
            <a:r>
              <a:rPr lang="en-US" b="1" dirty="0" smtClean="0"/>
              <a:t>a joint model of radially anisotropic P- and S-velocity </a:t>
            </a:r>
            <a:r>
              <a:rPr lang="en-US" dirty="0" smtClean="0"/>
              <a:t>variation of the whole mantle based on the inversion of fundamental Rayleigh and Love surface waves up to the sixth overtone and major P- and S-body wave phases. The model is parameterized in </a:t>
            </a:r>
            <a:r>
              <a:rPr lang="en-US" b="1" dirty="0" smtClean="0"/>
              <a:t>voxels and layers </a:t>
            </a:r>
            <a:r>
              <a:rPr lang="en-US" dirty="0" smtClean="0"/>
              <a:t>(5×5 degrees cells and 28 vertical layer).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15A81-BC13-2D4B-B1B9-89CB744A62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58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15A81-BC13-2D4B-B1B9-89CB744A62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22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15A81-BC13-2D4B-B1B9-89CB744A62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5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>
            <a:lvl1pPr>
              <a:defRPr b="1" i="0">
                <a:latin typeface="Garamond"/>
                <a:cs typeface="Garamond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Garamond"/>
                <a:cs typeface="Garamon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6B9CFF67-1B8D-714C-B246-184AEC2A23E2}" type="datetimeFigureOut">
              <a:rPr lang="en-US" smtClean="0"/>
              <a:t>11/04/17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85800" y="3735148"/>
            <a:ext cx="7772400" cy="21344"/>
          </a:xfrm>
          <a:prstGeom prst="line">
            <a:avLst/>
          </a:prstGeom>
          <a:ln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Oxford_Universit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62" y="6054491"/>
            <a:ext cx="600000" cy="720000"/>
          </a:xfrm>
          <a:prstGeom prst="rect">
            <a:avLst/>
          </a:prstGeom>
        </p:spPr>
      </p:pic>
      <p:pic>
        <p:nvPicPr>
          <p:cNvPr id="12" name="Picture 11" descr="Logo_Rhum-Rum_RV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361" y="5719574"/>
            <a:ext cx="2203139" cy="1389839"/>
          </a:xfrm>
          <a:prstGeom prst="rect">
            <a:avLst/>
          </a:prstGeom>
        </p:spPr>
      </p:pic>
      <p:pic>
        <p:nvPicPr>
          <p:cNvPr id="14" name="Picture 13" descr="dfg_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8" y="6144491"/>
            <a:ext cx="1592543" cy="540000"/>
          </a:xfrm>
          <a:prstGeom prst="rect">
            <a:avLst/>
          </a:prstGeom>
        </p:spPr>
      </p:pic>
      <p:pic>
        <p:nvPicPr>
          <p:cNvPr id="15" name="Picture 14" descr="headerlogo02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80"/>
          <a:stretch/>
        </p:blipFill>
        <p:spPr>
          <a:xfrm>
            <a:off x="6520483" y="6144491"/>
            <a:ext cx="549404" cy="540000"/>
          </a:xfrm>
          <a:prstGeom prst="rect">
            <a:avLst/>
          </a:prstGeom>
        </p:spPr>
      </p:pic>
      <p:pic>
        <p:nvPicPr>
          <p:cNvPr id="16" name="Picture 15" descr="logo-anr.png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49"/>
          <a:stretch/>
        </p:blipFill>
        <p:spPr>
          <a:xfrm>
            <a:off x="7723879" y="6144491"/>
            <a:ext cx="130539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38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6B9CFF67-1B8D-714C-B246-184AEC2A23E2}" type="datetimeFigureOut">
              <a:rPr lang="en-US" smtClean="0"/>
              <a:t>11/04/17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29382781-4AD6-9B45-9CA5-A9F9E8276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27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6B9CFF67-1B8D-714C-B246-184AEC2A23E2}" type="datetimeFigureOut">
              <a:rPr lang="en-US" smtClean="0"/>
              <a:t>11/04/17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29382781-4AD6-9B45-9CA5-A9F9E8276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4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971140"/>
            <a:ext cx="8229600" cy="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08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6B9CFF67-1B8D-714C-B246-184AEC2A23E2}" type="datetimeFigureOut">
              <a:rPr lang="en-US" smtClean="0"/>
              <a:t>11/04/17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29382781-4AD6-9B45-9CA5-A9F9E8276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68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6B9CFF67-1B8D-714C-B246-184AEC2A23E2}" type="datetimeFigureOut">
              <a:rPr lang="en-US" smtClean="0"/>
              <a:t>11/04/17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29382781-4AD6-9B45-9CA5-A9F9E8276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28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6B9CFF67-1B8D-714C-B246-184AEC2A23E2}" type="datetimeFigureOut">
              <a:rPr lang="en-US" smtClean="0"/>
              <a:t>11/04/17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29382781-4AD6-9B45-9CA5-A9F9E8276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87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6B9CFF67-1B8D-714C-B246-184AEC2A23E2}" type="datetimeFigureOut">
              <a:rPr lang="en-US" smtClean="0"/>
              <a:t>11/04/17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29382781-4AD6-9B45-9CA5-A9F9E8276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78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6B9CFF67-1B8D-714C-B246-184AEC2A23E2}" type="datetimeFigureOut">
              <a:rPr lang="en-US" smtClean="0"/>
              <a:t>11/04/17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29382781-4AD6-9B45-9CA5-A9F9E8276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3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6B9CFF67-1B8D-714C-B246-184AEC2A23E2}" type="datetimeFigureOut">
              <a:rPr lang="en-US" smtClean="0"/>
              <a:t>11/04/17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279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6B9CFF67-1B8D-714C-B246-184AEC2A23E2}" type="datetimeFigureOut">
              <a:rPr lang="en-US" smtClean="0"/>
              <a:t>11/04/17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29382781-4AD6-9B45-9CA5-A9F9E8276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19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96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8535"/>
            <a:ext cx="8229600" cy="5613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47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Avenir Oblique"/>
          <a:ea typeface="+mj-ea"/>
          <a:cs typeface="Avenir Obliqu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Book"/>
          <a:ea typeface="+mn-ea"/>
          <a:cs typeface="Avenir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Book"/>
          <a:ea typeface="+mn-ea"/>
          <a:cs typeface="Avenir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Book"/>
          <a:ea typeface="+mn-ea"/>
          <a:cs typeface="Avenir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Seismic tomography using P waves with </a:t>
            </a:r>
            <a:r>
              <a:rPr lang="en-US" dirty="0"/>
              <a:t>ocean bottom seismometers in the Indian Ocean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Maria </a:t>
            </a:r>
            <a:r>
              <a:rPr lang="en-US" dirty="0" err="1" smtClean="0"/>
              <a:t>Tsekhmistrenko</a:t>
            </a:r>
            <a:r>
              <a:rPr lang="en-US" dirty="0" smtClean="0"/>
              <a:t>, Karin </a:t>
            </a:r>
            <a:r>
              <a:rPr lang="en-US" dirty="0" err="1" smtClean="0"/>
              <a:t>Sigloch</a:t>
            </a:r>
            <a:r>
              <a:rPr lang="en-US" dirty="0" smtClean="0"/>
              <a:t>, </a:t>
            </a:r>
            <a:r>
              <a:rPr lang="en-US" dirty="0" err="1" smtClean="0"/>
              <a:t>Kasra</a:t>
            </a:r>
            <a:r>
              <a:rPr lang="en-US" dirty="0" smtClean="0"/>
              <a:t> </a:t>
            </a:r>
            <a:r>
              <a:rPr lang="en-US" dirty="0" err="1" smtClean="0"/>
              <a:t>Hosseini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4000" y="5137731"/>
            <a:ext cx="6400800" cy="107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BSM Meeting</a:t>
            </a:r>
          </a:p>
          <a:p>
            <a:r>
              <a:rPr lang="en-US" sz="1600" dirty="0" smtClean="0"/>
              <a:t>Reading April, 7th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0071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Solve </a:t>
            </a:r>
            <a:r>
              <a:rPr lang="en-US" dirty="0" err="1" smtClean="0"/>
              <a:t>Gm</a:t>
            </a:r>
            <a:r>
              <a:rPr lang="en-US" dirty="0" smtClean="0"/>
              <a:t>=d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4869"/>
            <a:ext cx="9143999" cy="5403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689" y="0"/>
            <a:ext cx="143331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75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Solve </a:t>
            </a:r>
            <a:r>
              <a:rPr lang="en-US" dirty="0" err="1" smtClean="0"/>
              <a:t>Gm</a:t>
            </a:r>
            <a:r>
              <a:rPr lang="en-US" dirty="0" smtClean="0"/>
              <a:t>=d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4869"/>
            <a:ext cx="9143999" cy="5403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689" y="0"/>
            <a:ext cx="143331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09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Solve </a:t>
            </a:r>
            <a:r>
              <a:rPr lang="en-US" dirty="0" err="1" smtClean="0"/>
              <a:t>Gm</a:t>
            </a:r>
            <a:r>
              <a:rPr lang="en-US" dirty="0" smtClean="0"/>
              <a:t>=d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4869"/>
            <a:ext cx="9143999" cy="5403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689" y="0"/>
            <a:ext cx="143331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55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Resolution test part II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4869"/>
            <a:ext cx="9143999" cy="54031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52241" y="1141787"/>
            <a:ext cx="4362338" cy="4863709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689" y="0"/>
            <a:ext cx="143331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8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Overview sketch</a:t>
            </a:r>
            <a:endParaRPr lang="en-US" dirty="0"/>
          </a:p>
        </p:txBody>
      </p:sp>
      <p:pic>
        <p:nvPicPr>
          <p:cNvPr id="4" name="Content Placeholder 3" descr="CUTS-1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77" r="-8777"/>
          <a:stretch>
            <a:fillRect/>
          </a:stretch>
        </p:blipFill>
        <p:spPr>
          <a:xfrm>
            <a:off x="1112934" y="1231548"/>
            <a:ext cx="3588924" cy="2448000"/>
          </a:xfrm>
        </p:spPr>
      </p:pic>
      <p:pic>
        <p:nvPicPr>
          <p:cNvPr id="5" name="Picture 4" descr="CUTS-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58" y="1231548"/>
            <a:ext cx="3072168" cy="2448000"/>
          </a:xfrm>
          <a:prstGeom prst="rect">
            <a:avLst/>
          </a:prstGeom>
        </p:spPr>
      </p:pic>
      <p:pic>
        <p:nvPicPr>
          <p:cNvPr id="6" name="Picture 5" descr="CUTS-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785" y="4410000"/>
            <a:ext cx="3162073" cy="2448000"/>
          </a:xfrm>
          <a:prstGeom prst="rect">
            <a:avLst/>
          </a:prstGeom>
        </p:spPr>
      </p:pic>
      <p:pic>
        <p:nvPicPr>
          <p:cNvPr id="7" name="Picture 6" descr="CUTS-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58" y="4410000"/>
            <a:ext cx="3223973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0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Implementation into global tomography (</a:t>
            </a:r>
            <a:r>
              <a:rPr lang="en-US" sz="2800" dirty="0" err="1"/>
              <a:t>Kasra</a:t>
            </a:r>
            <a:r>
              <a:rPr lang="en-US" sz="2800" dirty="0"/>
              <a:t> </a:t>
            </a:r>
            <a:r>
              <a:rPr lang="en-US" sz="2800" dirty="0" err="1"/>
              <a:t>Hosseini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Improved Kernels </a:t>
            </a:r>
            <a:r>
              <a:rPr lang="en-US" sz="2800" dirty="0"/>
              <a:t>(</a:t>
            </a:r>
            <a:r>
              <a:rPr lang="en-US" sz="2800" dirty="0" err="1" smtClean="0"/>
              <a:t>McKernel</a:t>
            </a:r>
            <a:r>
              <a:rPr lang="en-US" sz="2800" dirty="0" smtClean="0"/>
              <a:t> </a:t>
            </a:r>
            <a:r>
              <a:rPr lang="en-US" sz="2800" dirty="0"/>
              <a:t> </a:t>
            </a:r>
            <a:r>
              <a:rPr lang="en-US" sz="2800" dirty="0" smtClean="0"/>
              <a:t>by Simon </a:t>
            </a:r>
            <a:r>
              <a:rPr lang="en-US" sz="2800" dirty="0" err="1" smtClean="0"/>
              <a:t>Stähler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CRUST1.0 (instead of CRUST2.0)</a:t>
            </a:r>
          </a:p>
          <a:p>
            <a:r>
              <a:rPr lang="en-US" sz="2800" dirty="0" smtClean="0"/>
              <a:t>P vs. S comparison:</a:t>
            </a:r>
            <a:endParaRPr lang="en-US" sz="2800" dirty="0"/>
          </a:p>
          <a:p>
            <a:endParaRPr lang="en-US" dirty="0"/>
          </a:p>
        </p:txBody>
      </p:sp>
      <p:pic>
        <p:nvPicPr>
          <p:cNvPr id="4" name="Picture 3" descr="cuts-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196"/>
            <a:ext cx="9144000" cy="3249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6856" y="5494910"/>
            <a:ext cx="6170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smtClean="0">
                <a:latin typeface="Avenir Book"/>
                <a:cs typeface="Avenir Book"/>
              </a:rPr>
              <a:t>P</a:t>
            </a:r>
            <a:endParaRPr lang="en-US" sz="4400" b="1" i="1" dirty="0">
              <a:latin typeface="Avenir Book"/>
              <a:cs typeface="Avenir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0789" y="5494910"/>
            <a:ext cx="6068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>
                <a:latin typeface="Avenir Book"/>
                <a:cs typeface="Avenir Book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74604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85466" y="6109278"/>
            <a:ext cx="22013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Questions?</a:t>
            </a:r>
            <a:endParaRPr lang="en-US" sz="3200" dirty="0"/>
          </a:p>
        </p:txBody>
      </p:sp>
      <p:pic>
        <p:nvPicPr>
          <p:cNvPr id="9" name="Picture 8" descr="Cruise-Route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131" y="1514158"/>
            <a:ext cx="5594822" cy="459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32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study mantle plumes?</a:t>
            </a:r>
            <a:endParaRPr lang="en-US" dirty="0"/>
          </a:p>
        </p:txBody>
      </p:sp>
      <p:pic>
        <p:nvPicPr>
          <p:cNvPr id="8" name="Picture 7" descr="cut_PRI_P0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"/>
          <a:stretch/>
        </p:blipFill>
        <p:spPr>
          <a:xfrm>
            <a:off x="0" y="1547419"/>
            <a:ext cx="4514418" cy="53105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82636" y="3941493"/>
            <a:ext cx="101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PRI_P05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2882008" y="4332537"/>
            <a:ext cx="271376" cy="24851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ut_spani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"/>
          <a:stretch/>
        </p:blipFill>
        <p:spPr>
          <a:xfrm>
            <a:off x="4629605" y="1547419"/>
            <a:ext cx="4514395" cy="53105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122662" y="1238623"/>
            <a:ext cx="162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 2800 km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90751" y="3941493"/>
            <a:ext cx="855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venir Book"/>
                <a:cs typeface="Avenir Book"/>
              </a:rPr>
              <a:t>spaniS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7712923" y="4376379"/>
            <a:ext cx="271376" cy="24851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14394" y="1231446"/>
            <a:ext cx="4629606" cy="5626554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318998" y="6015769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2000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326324" y="6248773"/>
            <a:ext cx="4819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CMB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4318998" y="5669873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1000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4357996" y="5492185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660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4357996" y="5367013"/>
            <a:ext cx="418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410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1376803" y="1231446"/>
            <a:ext cx="162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 2800 km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-1" y="4332537"/>
            <a:ext cx="4776651" cy="2522082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6675581" y="2877126"/>
            <a:ext cx="1246910" cy="219139"/>
          </a:xfrm>
          <a:custGeom>
            <a:avLst/>
            <a:gdLst>
              <a:gd name="connsiteX0" fmla="*/ 0 w 1246910"/>
              <a:gd name="connsiteY0" fmla="*/ 173182 h 219139"/>
              <a:gd name="connsiteX1" fmla="*/ 600364 w 1246910"/>
              <a:gd name="connsiteY1" fmla="*/ 207818 h 219139"/>
              <a:gd name="connsiteX2" fmla="*/ 1246910 w 1246910"/>
              <a:gd name="connsiteY2" fmla="*/ 0 h 219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6910" h="219139">
                <a:moveTo>
                  <a:pt x="0" y="173182"/>
                </a:moveTo>
                <a:cubicBezTo>
                  <a:pt x="196273" y="204932"/>
                  <a:pt x="392546" y="236682"/>
                  <a:pt x="600364" y="207818"/>
                </a:cubicBezTo>
                <a:cubicBezTo>
                  <a:pt x="808182" y="178954"/>
                  <a:pt x="1246910" y="0"/>
                  <a:pt x="1246910" y="0"/>
                </a:cubicBezTo>
              </a:path>
            </a:pathLst>
          </a:cu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05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RHUM-RUM project</a:t>
            </a:r>
            <a:endParaRPr lang="en-US" dirty="0"/>
          </a:p>
        </p:txBody>
      </p:sp>
      <p:pic>
        <p:nvPicPr>
          <p:cNvPr id="4" name="Content Placeholder 3" descr="RR_topo-map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72" r="-20572"/>
          <a:stretch>
            <a:fillRect/>
          </a:stretch>
        </p:blipFill>
        <p:spPr>
          <a:xfrm>
            <a:off x="-1057118" y="1206125"/>
            <a:ext cx="8812138" cy="5651875"/>
          </a:xfrm>
          <a:prstGeom prst="rect">
            <a:avLst/>
          </a:prstGeom>
        </p:spPr>
      </p:pic>
      <p:pic>
        <p:nvPicPr>
          <p:cNvPr id="5" name="Picture 4" descr="RR_topo-map-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540" y="5321995"/>
            <a:ext cx="1982692" cy="14065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13709" y="1767592"/>
            <a:ext cx="2185744" cy="3816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Avenir Book"/>
                <a:cs typeface="Avenir Book"/>
              </a:rPr>
              <a:t>R</a:t>
            </a:r>
            <a:r>
              <a:rPr lang="en-US" sz="2800" dirty="0" smtClean="0">
                <a:latin typeface="Avenir Book"/>
                <a:cs typeface="Avenir Book"/>
              </a:rPr>
              <a:t>eunion</a:t>
            </a:r>
          </a:p>
          <a:p>
            <a:r>
              <a:rPr lang="en-US" sz="2800" b="1" dirty="0" smtClean="0">
                <a:solidFill>
                  <a:srgbClr val="008000"/>
                </a:solidFill>
                <a:latin typeface="Avenir Book"/>
                <a:cs typeface="Avenir Book"/>
              </a:rPr>
              <a:t>H</a:t>
            </a:r>
            <a:r>
              <a:rPr lang="en-US" sz="2800" dirty="0" smtClean="0">
                <a:latin typeface="Avenir Book"/>
                <a:cs typeface="Avenir Book"/>
              </a:rPr>
              <a:t>otspot and</a:t>
            </a:r>
          </a:p>
          <a:p>
            <a:r>
              <a:rPr lang="en-US" sz="2800" b="1" dirty="0" smtClean="0">
                <a:solidFill>
                  <a:srgbClr val="008000"/>
                </a:solidFill>
                <a:latin typeface="Avenir Book"/>
                <a:cs typeface="Avenir Book"/>
              </a:rPr>
              <a:t>U</a:t>
            </a:r>
            <a:r>
              <a:rPr lang="en-US" sz="2800" dirty="0" smtClean="0">
                <a:latin typeface="Avenir Book"/>
                <a:cs typeface="Avenir Book"/>
              </a:rPr>
              <a:t>pper </a:t>
            </a:r>
          </a:p>
          <a:p>
            <a:r>
              <a:rPr lang="en-US" sz="2800" b="1" dirty="0" smtClean="0">
                <a:solidFill>
                  <a:srgbClr val="008000"/>
                </a:solidFill>
                <a:latin typeface="Avenir Book"/>
                <a:cs typeface="Avenir Book"/>
              </a:rPr>
              <a:t>M</a:t>
            </a:r>
            <a:r>
              <a:rPr lang="en-US" sz="2800" dirty="0" smtClean="0">
                <a:latin typeface="Avenir Book"/>
                <a:cs typeface="Avenir Book"/>
              </a:rPr>
              <a:t>antle </a:t>
            </a:r>
          </a:p>
          <a:p>
            <a:endParaRPr lang="en-US" sz="2800" dirty="0">
              <a:latin typeface="Avenir Book"/>
              <a:cs typeface="Avenir Book"/>
            </a:endParaRPr>
          </a:p>
          <a:p>
            <a:r>
              <a:rPr lang="en-US" sz="2800" b="1" dirty="0" smtClean="0">
                <a:solidFill>
                  <a:srgbClr val="008000"/>
                </a:solidFill>
                <a:latin typeface="Avenir Book"/>
                <a:cs typeface="Avenir Book"/>
              </a:rPr>
              <a:t>R</a:t>
            </a:r>
            <a:r>
              <a:rPr lang="en-US" sz="2800" dirty="0" smtClean="0">
                <a:latin typeface="Avenir Book"/>
                <a:cs typeface="Avenir Book"/>
              </a:rPr>
              <a:t>eunions </a:t>
            </a:r>
          </a:p>
          <a:p>
            <a:r>
              <a:rPr lang="en-US" sz="2800" b="1" dirty="0" err="1" smtClean="0">
                <a:solidFill>
                  <a:srgbClr val="008000"/>
                </a:solidFill>
                <a:latin typeface="Avenir Book"/>
                <a:cs typeface="Avenir Book"/>
              </a:rPr>
              <a:t>U</a:t>
            </a:r>
            <a:r>
              <a:rPr lang="en-US" sz="2800" dirty="0" err="1" smtClean="0">
                <a:latin typeface="Avenir Book"/>
                <a:cs typeface="Avenir Book"/>
              </a:rPr>
              <a:t>nterer</a:t>
            </a:r>
            <a:endParaRPr lang="en-US" sz="2800" dirty="0" smtClean="0">
              <a:latin typeface="Avenir Book"/>
              <a:cs typeface="Avenir Book"/>
            </a:endParaRPr>
          </a:p>
          <a:p>
            <a:r>
              <a:rPr lang="en-US" sz="2800" b="1" dirty="0" smtClean="0">
                <a:solidFill>
                  <a:srgbClr val="008000"/>
                </a:solidFill>
                <a:latin typeface="Avenir Book"/>
                <a:cs typeface="Avenir Book"/>
              </a:rPr>
              <a:t>M</a:t>
            </a:r>
            <a:r>
              <a:rPr lang="en-US" sz="2800" dirty="0" smtClean="0">
                <a:latin typeface="Avenir Book"/>
                <a:cs typeface="Avenir Book"/>
              </a:rPr>
              <a:t>antel</a:t>
            </a:r>
          </a:p>
          <a:p>
            <a:endParaRPr lang="en-US" dirty="0">
              <a:latin typeface="Avenir Book"/>
              <a:cs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8408" y="2383058"/>
            <a:ext cx="5112513" cy="1477328"/>
          </a:xfrm>
          <a:prstGeom prst="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venir Book"/>
                <a:cs typeface="Avenir Book"/>
              </a:rPr>
              <a:t>RHUM-RUM OBS (2012 -2013)</a:t>
            </a:r>
          </a:p>
          <a:p>
            <a:pPr algn="ctr"/>
            <a:r>
              <a:rPr lang="en-US" dirty="0" smtClean="0">
                <a:latin typeface="Avenir Book"/>
                <a:cs typeface="Avenir Book"/>
              </a:rPr>
              <a:t>RHUM-RUM island stations</a:t>
            </a:r>
          </a:p>
          <a:p>
            <a:pPr algn="ctr"/>
            <a:r>
              <a:rPr lang="en-US" dirty="0" smtClean="0">
                <a:latin typeface="Avenir Book"/>
                <a:cs typeface="Avenir Book"/>
              </a:rPr>
              <a:t>MACOMO (</a:t>
            </a:r>
            <a:r>
              <a:rPr lang="en-US" dirty="0" err="1" smtClean="0">
                <a:latin typeface="Avenir Book"/>
                <a:cs typeface="Avenir Book"/>
              </a:rPr>
              <a:t>Wysession</a:t>
            </a:r>
            <a:r>
              <a:rPr lang="en-US" dirty="0" smtClean="0">
                <a:latin typeface="Avenir Book"/>
                <a:cs typeface="Avenir Book"/>
              </a:rPr>
              <a:t>)</a:t>
            </a:r>
          </a:p>
          <a:p>
            <a:pPr algn="ctr"/>
            <a:r>
              <a:rPr lang="en-US" dirty="0" smtClean="0">
                <a:latin typeface="Avenir Book"/>
                <a:cs typeface="Avenir Book"/>
              </a:rPr>
              <a:t>SELESOMA (F. </a:t>
            </a:r>
            <a:r>
              <a:rPr lang="en-US" dirty="0" err="1" smtClean="0">
                <a:latin typeface="Avenir Book"/>
                <a:cs typeface="Avenir Book"/>
              </a:rPr>
              <a:t>Tilman</a:t>
            </a:r>
            <a:r>
              <a:rPr lang="en-US" dirty="0" smtClean="0">
                <a:latin typeface="Avenir Book"/>
                <a:cs typeface="Avenir Book"/>
              </a:rPr>
              <a:t> - GFZ )</a:t>
            </a:r>
          </a:p>
          <a:p>
            <a:pPr algn="ctr"/>
            <a:r>
              <a:rPr lang="en-US" dirty="0" smtClean="0">
                <a:latin typeface="Avenir Book"/>
                <a:cs typeface="Avenir Book"/>
              </a:rPr>
              <a:t>MAURITIUS/SEYCHELLES (</a:t>
            </a:r>
            <a:r>
              <a:rPr lang="en-US" dirty="0" err="1" smtClean="0">
                <a:latin typeface="Avenir Book"/>
                <a:cs typeface="Avenir Book"/>
              </a:rPr>
              <a:t>Rümpker</a:t>
            </a:r>
            <a:r>
              <a:rPr lang="en-US" dirty="0" smtClean="0">
                <a:latin typeface="Avenir Book"/>
                <a:cs typeface="Avenir Book"/>
              </a:rPr>
              <a:t>)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673256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Station and earthquake distribution</a:t>
            </a:r>
            <a:endParaRPr lang="en-US" sz="3600" dirty="0"/>
          </a:p>
        </p:txBody>
      </p:sp>
      <p:pic>
        <p:nvPicPr>
          <p:cNvPr id="5" name="Content Placeholder 4" descr="event_station_I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0" t="4204" r="5504" b="2688"/>
          <a:stretch/>
        </p:blipFill>
        <p:spPr>
          <a:xfrm>
            <a:off x="148640" y="1502835"/>
            <a:ext cx="9022613" cy="4889500"/>
          </a:xfrm>
        </p:spPr>
      </p:pic>
    </p:spTree>
    <p:extLst>
      <p:ext uri="{BB962C8B-B14F-4D97-AF65-F5344CB8AC3E}">
        <p14:creationId xmlns:p14="http://schemas.microsoft.com/office/powerpoint/2010/main" val="622390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Multifrequency</a:t>
            </a:r>
            <a:r>
              <a:rPr lang="en-US" dirty="0" smtClean="0"/>
              <a:t> measurements</a:t>
            </a:r>
            <a:endParaRPr lang="en-US" dirty="0"/>
          </a:p>
        </p:txBody>
      </p:sp>
      <p:pic>
        <p:nvPicPr>
          <p:cNvPr id="4" name="Content Placeholder 3" descr="Gabor_filter-03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" t="741" r="-5283" b="-2780"/>
          <a:stretch/>
        </p:blipFill>
        <p:spPr>
          <a:xfrm>
            <a:off x="649371" y="1193921"/>
            <a:ext cx="4052170" cy="57278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952" y="2262910"/>
            <a:ext cx="5048048" cy="34322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6953" y="1296432"/>
            <a:ext cx="752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30.0 sec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729" y="191520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21.21sec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6723" y="2533974"/>
            <a:ext cx="752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15.0 sec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729" y="3152745"/>
            <a:ext cx="838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10.61 sec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729" y="3771516"/>
            <a:ext cx="67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7.5 sec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9729" y="4390287"/>
            <a:ext cx="67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5.3 sec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9729" y="5009058"/>
            <a:ext cx="752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3.75 sec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9729" y="5627826"/>
            <a:ext cx="67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rPr>
              <a:t>2.7 sec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60835" y="1867021"/>
            <a:ext cx="5629529" cy="4148161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740348" y="36885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557977" y="1707999"/>
            <a:ext cx="2699659" cy="1709456"/>
          </a:xfrm>
          <a:prstGeom prst="straightConnector1">
            <a:avLst/>
          </a:prstGeom>
          <a:ln>
            <a:solidFill>
              <a:srgbClr val="690B0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557977" y="5022273"/>
            <a:ext cx="2584205" cy="1054263"/>
          </a:xfrm>
          <a:prstGeom prst="straightConnector1">
            <a:avLst/>
          </a:prstGeom>
          <a:ln>
            <a:solidFill>
              <a:srgbClr val="7D7EA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724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Kernel Coverage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4869"/>
            <a:ext cx="9143999" cy="54031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14395" y="1849969"/>
            <a:ext cx="4629606" cy="3948441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62" y="0"/>
            <a:ext cx="1791638" cy="17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52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Resolution test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689" y="0"/>
            <a:ext cx="1433310" cy="144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4869"/>
            <a:ext cx="9143999" cy="54031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81852" y="1141788"/>
            <a:ext cx="3064681" cy="2392126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64045" y="1294188"/>
            <a:ext cx="2779955" cy="2372248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6571" y="3823144"/>
            <a:ext cx="3064681" cy="2392126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981852" y="3686314"/>
            <a:ext cx="3064681" cy="2392126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78348" y="3686314"/>
            <a:ext cx="3064681" cy="2392126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29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Put all together into: </a:t>
            </a:r>
            <a:r>
              <a:rPr lang="en-US" dirty="0" err="1" smtClean="0"/>
              <a:t>Gm</a:t>
            </a:r>
            <a:r>
              <a:rPr lang="en-US" dirty="0" smtClean="0"/>
              <a:t>=d</a:t>
            </a:r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1" y="1587623"/>
            <a:ext cx="8811865" cy="46289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58" y="2620176"/>
            <a:ext cx="3124583" cy="411104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07620" y="2492016"/>
            <a:ext cx="3241546" cy="411104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39430" y="2492016"/>
            <a:ext cx="3124583" cy="411104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4688" y="1721289"/>
            <a:ext cx="7853230" cy="752023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4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Solve </a:t>
            </a:r>
            <a:r>
              <a:rPr lang="en-US" dirty="0" err="1" smtClean="0"/>
              <a:t>Gm</a:t>
            </a:r>
            <a:r>
              <a:rPr lang="en-US" dirty="0" smtClean="0"/>
              <a:t>=d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4869"/>
            <a:ext cx="9143999" cy="5403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689" y="0"/>
            <a:ext cx="143331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34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1398</TotalTime>
  <Words>258</Words>
  <Application>Microsoft Macintosh PowerPoint</Application>
  <PresentationFormat>On-screen Show (4:3)</PresentationFormat>
  <Paragraphs>62</Paragraphs>
  <Slides>16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Seismic tomography using P waves with ocean bottom seismometers in the Indian Ocean  </vt:lpstr>
      <vt:lpstr>Why study mantle plumes?</vt:lpstr>
      <vt:lpstr>The RHUM-RUM project</vt:lpstr>
      <vt:lpstr>Station and earthquake distribution</vt:lpstr>
      <vt:lpstr>Multifrequency measurements</vt:lpstr>
      <vt:lpstr>Kernel Coverage</vt:lpstr>
      <vt:lpstr>Resolution test</vt:lpstr>
      <vt:lpstr>Put all together into: Gm=d</vt:lpstr>
      <vt:lpstr>Solve Gm=d</vt:lpstr>
      <vt:lpstr>Solve Gm=d</vt:lpstr>
      <vt:lpstr>Solve Gm=d</vt:lpstr>
      <vt:lpstr>Solve Gm=d</vt:lpstr>
      <vt:lpstr>Resolution test part II</vt:lpstr>
      <vt:lpstr>Overview sketch</vt:lpstr>
      <vt:lpstr>Outlook</vt:lpstr>
      <vt:lpstr>Thank you</vt:lpstr>
    </vt:vector>
  </TitlesOfParts>
  <Company>University of Oxford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Multifrequency measurements of P waves on ocean bottom seismometers in the Indian Ocean  </dc:title>
  <dc:creator>Earth Sciences</dc:creator>
  <cp:lastModifiedBy>Earth Sciences</cp:lastModifiedBy>
  <cp:revision>53</cp:revision>
  <dcterms:created xsi:type="dcterms:W3CDTF">2017-03-26T14:05:45Z</dcterms:created>
  <dcterms:modified xsi:type="dcterms:W3CDTF">2017-04-11T18:39:12Z</dcterms:modified>
</cp:coreProperties>
</file>