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mp4" ContentType="video/mp4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256" r:id="rId2"/>
    <p:sldId id="337" r:id="rId3"/>
    <p:sldId id="327" r:id="rId4"/>
    <p:sldId id="324" r:id="rId5"/>
    <p:sldId id="323" r:id="rId6"/>
    <p:sldId id="289" r:id="rId7"/>
    <p:sldId id="257" r:id="rId8"/>
    <p:sldId id="319" r:id="rId9"/>
    <p:sldId id="280" r:id="rId10"/>
    <p:sldId id="331" r:id="rId11"/>
    <p:sldId id="332" r:id="rId12"/>
    <p:sldId id="333" r:id="rId13"/>
    <p:sldId id="335" r:id="rId14"/>
    <p:sldId id="336" r:id="rId15"/>
    <p:sldId id="264" r:id="rId16"/>
    <p:sldId id="302" r:id="rId17"/>
    <p:sldId id="311" r:id="rId18"/>
    <p:sldId id="293" r:id="rId19"/>
    <p:sldId id="303" r:id="rId20"/>
    <p:sldId id="263" r:id="rId21"/>
    <p:sldId id="318" r:id="rId22"/>
    <p:sldId id="295" r:id="rId23"/>
    <p:sldId id="325" r:id="rId24"/>
    <p:sldId id="300" r:id="rId25"/>
    <p:sldId id="260" r:id="rId26"/>
    <p:sldId id="297" r:id="rId27"/>
    <p:sldId id="316" r:id="rId28"/>
    <p:sldId id="279" r:id="rId29"/>
    <p:sldId id="321" r:id="rId30"/>
    <p:sldId id="299" r:id="rId31"/>
    <p:sldId id="268" r:id="rId32"/>
    <p:sldId id="328" r:id="rId33"/>
    <p:sldId id="329" r:id="rId34"/>
    <p:sldId id="330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A4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355"/>
    <p:restoredTop sz="93094"/>
  </p:normalViewPr>
  <p:slideViewPr>
    <p:cSldViewPr snapToGrid="0" snapToObjects="1">
      <p:cViewPr>
        <p:scale>
          <a:sx n="120" d="100"/>
          <a:sy n="120" d="100"/>
        </p:scale>
        <p:origin x="3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F24CF-8A11-0642-958F-B813DEF513CB}" type="datetimeFigureOut">
              <a:rPr lang="en-GB" smtClean="0"/>
              <a:t>06/04/2017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41009D-4E5A-E440-A272-398CFD5BEA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46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Read ……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C41F5-2C7E-4FBC-8C1D-BB6303A96F72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593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Replace</a:t>
            </a:r>
            <a:r>
              <a:rPr lang="en-GB" baseline="0" dirty="0" smtClean="0"/>
              <a:t> with new model of 2d stress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1009D-4E5A-E440-A272-398CFD5BEAE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046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1009D-4E5A-E440-A272-398CFD5BEAE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253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1009D-4E5A-E440-A272-398CFD5BEAE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402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1009D-4E5A-E440-A272-398CFD5BEAE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61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1009D-4E5A-E440-A272-398CFD5BEAE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18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1009D-4E5A-E440-A272-398CFD5BEAE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326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1009D-4E5A-E440-A272-398CFD5BEAE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601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1009D-4E5A-E440-A272-398CFD5BEAE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7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1009D-4E5A-E440-A272-398CFD5BEAE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88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1009D-4E5A-E440-A272-398CFD5BEAE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908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Replace with new model of 2d stress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1009D-4E5A-E440-A272-398CFD5BEAE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610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DCAD3-496E-834E-8AEC-AAA8EA939B1D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B7997-08CB-F248-9E4D-71D4BB4A4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65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DCAD3-496E-834E-8AEC-AAA8EA939B1D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B7997-08CB-F248-9E4D-71D4BB4A4D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002" y="84974"/>
            <a:ext cx="1147178" cy="118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65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DCAD3-496E-834E-8AEC-AAA8EA939B1D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B7997-08CB-F248-9E4D-71D4BB4A4D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002" y="84974"/>
            <a:ext cx="1147178" cy="118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72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DCAD3-496E-834E-8AEC-AAA8EA939B1D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B7997-08CB-F248-9E4D-71D4BB4A4D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002" y="84974"/>
            <a:ext cx="1147178" cy="118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86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DCAD3-496E-834E-8AEC-AAA8EA939B1D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B7997-08CB-F248-9E4D-71D4BB4A4D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002" y="84974"/>
            <a:ext cx="1147178" cy="118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93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DCAD3-496E-834E-8AEC-AAA8EA939B1D}" type="datetimeFigureOut">
              <a:rPr lang="en-US" smtClean="0"/>
              <a:t>4/6/17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B7997-08CB-F248-9E4D-71D4BB4A4DB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002" y="84974"/>
            <a:ext cx="1147178" cy="118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70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DCAD3-496E-834E-8AEC-AAA8EA939B1D}" type="datetimeFigureOut">
              <a:rPr lang="en-US" smtClean="0"/>
              <a:t>4/6/17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B7997-08CB-F248-9E4D-71D4BB4A4DB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002" y="84974"/>
            <a:ext cx="1147178" cy="118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38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DCAD3-496E-834E-8AEC-AAA8EA939B1D}" type="datetimeFigureOut">
              <a:rPr lang="en-US" smtClean="0"/>
              <a:t>4/6/17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B7997-08CB-F248-9E4D-71D4BB4A4DB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002" y="84974"/>
            <a:ext cx="1147178" cy="118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39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DCAD3-496E-834E-8AEC-AAA8EA939B1D}" type="datetimeFigureOut">
              <a:rPr lang="en-US" smtClean="0"/>
              <a:t>4/6/17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B7997-08CB-F248-9E4D-71D4BB4A4DB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002" y="84974"/>
            <a:ext cx="1147178" cy="118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51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DCAD3-496E-834E-8AEC-AAA8EA939B1D}" type="datetimeFigureOut">
              <a:rPr lang="en-US" smtClean="0"/>
              <a:t>4/6/17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B7997-08CB-F248-9E4D-71D4BB4A4DB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002" y="84974"/>
            <a:ext cx="1147178" cy="118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06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DCAD3-496E-834E-8AEC-AAA8EA939B1D}" type="datetimeFigureOut">
              <a:rPr lang="en-US" smtClean="0"/>
              <a:t>4/6/17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B7997-08CB-F248-9E4D-71D4BB4A4DB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002" y="84974"/>
            <a:ext cx="1147178" cy="118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23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DCAD3-496E-834E-8AEC-AAA8EA939B1D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B7997-08CB-F248-9E4D-71D4BB4A4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1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*c.w.a.harbord@durham.ac.uk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png"/><Relationship Id="rId5" Type="http://schemas.openxmlformats.org/officeDocument/2006/relationships/image" Target="../media/image18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4" Type="http://schemas.openxmlformats.org/officeDocument/2006/relationships/image" Target="../media/image28.jpe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240.png"/><Relationship Id="rId6" Type="http://schemas.openxmlformats.org/officeDocument/2006/relationships/image" Target="../media/image3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40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2.png"/><Relationship Id="rId5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1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71.png"/><Relationship Id="rId5" Type="http://schemas.openxmlformats.org/officeDocument/2006/relationships/image" Target="../media/image80.png"/><Relationship Id="rId6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8987" y="544633"/>
            <a:ext cx="6858000" cy="1790700"/>
          </a:xfrm>
        </p:spPr>
        <p:txBody>
          <a:bodyPr>
            <a:noAutofit/>
          </a:bodyPr>
          <a:lstStyle/>
          <a:p>
            <a:r>
              <a:rPr lang="en-US" sz="4400" dirty="0" smtClean="0"/>
              <a:t>Earthquake nucleation on rough </a:t>
            </a:r>
            <a:r>
              <a:rPr lang="en-US" sz="4400" dirty="0" smtClean="0"/>
              <a:t>faults; laboratory constraints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0100" y="2638527"/>
            <a:ext cx="7188200" cy="2271456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Christopher Harbord</a:t>
            </a:r>
            <a:r>
              <a:rPr lang="en-US" sz="1800" dirty="0" smtClean="0"/>
              <a:t>*, Stefan Nielsen, Nicola De Paola, Bob </a:t>
            </a:r>
            <a:r>
              <a:rPr lang="en-US" sz="1800" dirty="0" err="1" smtClean="0"/>
              <a:t>Holdsworth</a:t>
            </a:r>
            <a:endParaRPr lang="en-US" sz="1800" dirty="0" smtClean="0"/>
          </a:p>
          <a:p>
            <a:r>
              <a:rPr lang="en-US" sz="1800" dirty="0" smtClean="0"/>
              <a:t>British seismology meeting, April 2017</a:t>
            </a:r>
          </a:p>
          <a:p>
            <a:r>
              <a:rPr lang="en-US" sz="1800" dirty="0" smtClean="0">
                <a:hlinkClick r:id="rId2"/>
              </a:rPr>
              <a:t>*c.w.a.harbord@durham.ac.uk</a:t>
            </a:r>
            <a:endParaRPr lang="en-US" sz="1800" dirty="0" smtClean="0"/>
          </a:p>
          <a:p>
            <a:r>
              <a:rPr lang="en-US" sz="1800" dirty="0"/>
              <a:t>Rock </a:t>
            </a:r>
            <a:r>
              <a:rPr lang="en-US" sz="1800" dirty="0" smtClean="0"/>
              <a:t>Mechanics Laboratory, </a:t>
            </a:r>
            <a:r>
              <a:rPr lang="en-US" sz="1800" dirty="0"/>
              <a:t>Durham </a:t>
            </a:r>
            <a:r>
              <a:rPr lang="en-US" sz="1800" dirty="0" smtClean="0"/>
              <a:t>University</a:t>
            </a:r>
            <a:r>
              <a:rPr lang="en-US" sz="1800" dirty="0"/>
              <a:t>, Durham</a:t>
            </a:r>
            <a:r>
              <a:rPr lang="en-US" sz="1800" dirty="0" smtClean="0"/>
              <a:t>, UK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2777" y="5246246"/>
            <a:ext cx="1605523" cy="491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764" y="5858201"/>
            <a:ext cx="2495550" cy="514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2637" y="4909983"/>
            <a:ext cx="1598726" cy="1655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609" y="4628967"/>
            <a:ext cx="2706627" cy="180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9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535"/>
          <a:stretch/>
        </p:blipFill>
        <p:spPr>
          <a:xfrm>
            <a:off x="0" y="-1"/>
            <a:ext cx="6858000" cy="62041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6185" y="6338461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/>
              <a:t>Z</a:t>
            </a:r>
            <a:r>
              <a:rPr lang="en-GB" sz="2400" baseline="-25000" dirty="0" err="1" smtClean="0"/>
              <a:t>rms</a:t>
            </a:r>
            <a:r>
              <a:rPr lang="en-GB" sz="2400" baseline="-25000" dirty="0" smtClean="0"/>
              <a:t> </a:t>
            </a:r>
            <a:r>
              <a:rPr lang="en-GB" sz="2400" dirty="0" smtClean="0"/>
              <a:t>[m]</a:t>
            </a:r>
            <a:endParaRPr lang="en-GB" sz="2400" dirty="0"/>
          </a:p>
        </p:txBody>
      </p:sp>
      <p:sp>
        <p:nvSpPr>
          <p:cNvPr id="10" name="Oval 9"/>
          <p:cNvSpPr/>
          <p:nvPr/>
        </p:nvSpPr>
        <p:spPr>
          <a:xfrm>
            <a:off x="3552919" y="5150734"/>
            <a:ext cx="360000" cy="360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" r="50803" b="67051"/>
          <a:stretch/>
        </p:blipFill>
        <p:spPr>
          <a:xfrm>
            <a:off x="4440601" y="1570505"/>
            <a:ext cx="4260721" cy="39402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1642" y="610651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10</a:t>
            </a:r>
            <a:endParaRPr lang="en-GB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048082" y="6107205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100</a:t>
            </a:r>
            <a:endParaRPr lang="en-GB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376518" y="610583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5</a:t>
            </a:r>
            <a:endParaRPr lang="en-GB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246091" y="6111473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50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19340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77"/>
          <a:stretch/>
        </p:blipFill>
        <p:spPr>
          <a:xfrm>
            <a:off x="0" y="0"/>
            <a:ext cx="6858000" cy="61943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 rot="16200000">
                <a:off x="7958931" y="3244332"/>
                <a:ext cx="17030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rgbClr val="FF0000"/>
                    </a:solidFill>
                  </a:rPr>
                  <a:t>Velocity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−1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958931" y="3244332"/>
                <a:ext cx="1703095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96721" r="-119672"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2018" y="1498191"/>
            <a:ext cx="4572000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6185" y="6338461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/>
              <a:t>Z</a:t>
            </a:r>
            <a:r>
              <a:rPr lang="en-GB" sz="2400" baseline="-25000" dirty="0" err="1" smtClean="0"/>
              <a:t>rms</a:t>
            </a:r>
            <a:r>
              <a:rPr lang="en-GB" sz="2400" baseline="-25000" dirty="0" smtClean="0"/>
              <a:t> </a:t>
            </a:r>
            <a:r>
              <a:rPr lang="en-GB" sz="2400" dirty="0" smtClean="0"/>
              <a:t>[m]</a:t>
            </a:r>
            <a:endParaRPr lang="en-GB" sz="2400" dirty="0"/>
          </a:p>
        </p:txBody>
      </p:sp>
      <p:sp>
        <p:nvSpPr>
          <p:cNvPr id="6" name="Oval 5"/>
          <p:cNvSpPr/>
          <p:nvPr/>
        </p:nvSpPr>
        <p:spPr>
          <a:xfrm>
            <a:off x="3564494" y="3391382"/>
            <a:ext cx="360000" cy="360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201642" y="610651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10</a:t>
            </a:r>
            <a:endParaRPr lang="en-GB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48082" y="6107205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100</a:t>
            </a:r>
            <a:endParaRPr lang="en-GB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376518" y="610583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5</a:t>
            </a:r>
            <a:endParaRPr lang="en-GB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246091" y="6111473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50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43267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821"/>
          <a:stretch/>
        </p:blipFill>
        <p:spPr>
          <a:xfrm>
            <a:off x="0" y="-1"/>
            <a:ext cx="6858000" cy="61844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66185" y="6338461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/>
              <a:t>Z</a:t>
            </a:r>
            <a:r>
              <a:rPr lang="en-GB" sz="2400" baseline="-25000" dirty="0" err="1" smtClean="0"/>
              <a:t>rms</a:t>
            </a:r>
            <a:r>
              <a:rPr lang="en-GB" sz="2400" baseline="-25000" dirty="0" smtClean="0"/>
              <a:t> </a:t>
            </a:r>
            <a:r>
              <a:rPr lang="en-GB" sz="2400" dirty="0" smtClean="0"/>
              <a:t>[m]</a:t>
            </a:r>
            <a:endParaRPr lang="en-GB" sz="2400" dirty="0"/>
          </a:p>
        </p:txBody>
      </p:sp>
      <p:sp>
        <p:nvSpPr>
          <p:cNvPr id="6" name="Oval 5"/>
          <p:cNvSpPr/>
          <p:nvPr/>
        </p:nvSpPr>
        <p:spPr>
          <a:xfrm>
            <a:off x="1029639" y="5185459"/>
            <a:ext cx="288000" cy="288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8" t="3368" r="-425" b="66517"/>
          <a:stretch/>
        </p:blipFill>
        <p:spPr>
          <a:xfrm>
            <a:off x="4684143" y="1875099"/>
            <a:ext cx="4260721" cy="38791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01642" y="610651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10</a:t>
            </a:r>
            <a:endParaRPr lang="en-GB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048082" y="6107205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100</a:t>
            </a:r>
            <a:endParaRPr lang="en-GB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376518" y="610583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5</a:t>
            </a:r>
            <a:endParaRPr lang="en-GB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246091" y="6111473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50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64156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63"/>
          <a:stretch/>
        </p:blipFill>
        <p:spPr>
          <a:xfrm>
            <a:off x="0" y="0"/>
            <a:ext cx="6858000" cy="61746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66185" y="6338461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/>
              <a:t>Z</a:t>
            </a:r>
            <a:r>
              <a:rPr lang="en-GB" sz="2400" baseline="-25000" dirty="0" err="1" smtClean="0"/>
              <a:t>rms</a:t>
            </a:r>
            <a:r>
              <a:rPr lang="en-GB" sz="2400" baseline="-25000" dirty="0" smtClean="0"/>
              <a:t> </a:t>
            </a:r>
            <a:r>
              <a:rPr lang="en-GB" sz="2400" dirty="0" smtClean="0"/>
              <a:t>[m]</a:t>
            </a:r>
            <a:endParaRPr lang="en-GB" sz="2400" dirty="0"/>
          </a:p>
        </p:txBody>
      </p:sp>
      <p:sp>
        <p:nvSpPr>
          <p:cNvPr id="6" name="Oval 5"/>
          <p:cNvSpPr/>
          <p:nvPr/>
        </p:nvSpPr>
        <p:spPr>
          <a:xfrm>
            <a:off x="1110662" y="3414532"/>
            <a:ext cx="288000" cy="288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" t="35380" r="50089" b="34505"/>
          <a:stretch/>
        </p:blipFill>
        <p:spPr>
          <a:xfrm>
            <a:off x="4464225" y="1618942"/>
            <a:ext cx="4260721" cy="38791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01642" y="610651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10</a:t>
            </a:r>
            <a:endParaRPr lang="en-GB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048082" y="6107205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100</a:t>
            </a:r>
            <a:endParaRPr lang="en-GB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376518" y="610583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5</a:t>
            </a:r>
            <a:endParaRPr lang="en-GB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246091" y="6111473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50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67622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78"/>
          <a:stretch/>
        </p:blipFill>
        <p:spPr>
          <a:xfrm>
            <a:off x="0" y="0"/>
            <a:ext cx="6858000" cy="61943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 rot="16200000">
                <a:off x="7956114" y="3449733"/>
                <a:ext cx="17030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rgbClr val="FF0000"/>
                    </a:solidFill>
                  </a:rPr>
                  <a:t>Velocity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−1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956114" y="3449733"/>
                <a:ext cx="1703095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98333" r="-123333" b="-28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526" y="1712076"/>
            <a:ext cx="4937802" cy="37033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6185" y="6338461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/>
              <a:t>Z</a:t>
            </a:r>
            <a:r>
              <a:rPr lang="en-GB" sz="2400" baseline="-25000" dirty="0" err="1" smtClean="0"/>
              <a:t>rms</a:t>
            </a:r>
            <a:r>
              <a:rPr lang="en-GB" sz="2400" baseline="-25000" dirty="0" smtClean="0"/>
              <a:t> </a:t>
            </a:r>
            <a:r>
              <a:rPr lang="en-GB" sz="2400" dirty="0" smtClean="0"/>
              <a:t>[m]</a:t>
            </a:r>
            <a:endParaRPr lang="en-GB" sz="2400" dirty="0"/>
          </a:p>
        </p:txBody>
      </p:sp>
      <p:sp>
        <p:nvSpPr>
          <p:cNvPr id="6" name="Oval 5"/>
          <p:cNvSpPr/>
          <p:nvPr/>
        </p:nvSpPr>
        <p:spPr>
          <a:xfrm>
            <a:off x="1110662" y="3414532"/>
            <a:ext cx="288000" cy="288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201642" y="610651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10</a:t>
            </a:r>
            <a:endParaRPr lang="en-GB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048082" y="6107205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100</a:t>
            </a:r>
            <a:endParaRPr lang="en-GB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376518" y="610583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5</a:t>
            </a:r>
            <a:endParaRPr lang="en-GB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246091" y="6111473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50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57988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5207"/>
            <a:ext cx="7886700" cy="1325563"/>
          </a:xfrm>
        </p:spPr>
        <p:txBody>
          <a:bodyPr/>
          <a:lstStyle/>
          <a:p>
            <a:r>
              <a:rPr lang="en-US" dirty="0" smtClean="0"/>
              <a:t>Stability map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-4273550" y="2112011"/>
            <a:ext cx="3886200" cy="4351338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At low </a:t>
            </a:r>
            <a:r>
              <a:rPr lang="en-GB" dirty="0" err="1" smtClean="0"/>
              <a:t>Sq</a:t>
            </a:r>
            <a:r>
              <a:rPr lang="en-GB" dirty="0" smtClean="0"/>
              <a:t> (2-4x10</a:t>
            </a:r>
            <a:r>
              <a:rPr lang="en-GB" baseline="30000" dirty="0" smtClean="0"/>
              <a:t>-6</a:t>
            </a:r>
            <a:r>
              <a:rPr lang="en-GB" dirty="0" smtClean="0"/>
              <a:t>m) instability occurs at 100-150MPa with </a:t>
            </a:r>
            <a:r>
              <a:rPr lang="en-GB" dirty="0" err="1" smtClean="0"/>
              <a:t>transitionary</a:t>
            </a:r>
            <a:r>
              <a:rPr lang="en-GB" dirty="0" smtClean="0"/>
              <a:t> behaviour at 30 &amp; 200MPa</a:t>
            </a:r>
          </a:p>
          <a:p>
            <a:r>
              <a:rPr lang="en-GB" dirty="0" smtClean="0"/>
              <a:t>At high </a:t>
            </a:r>
            <a:r>
              <a:rPr lang="en-GB" dirty="0" err="1" smtClean="0"/>
              <a:t>Sq</a:t>
            </a:r>
            <a:r>
              <a:rPr lang="en-GB" dirty="0" smtClean="0"/>
              <a:t> (3x10</a:t>
            </a:r>
            <a:r>
              <a:rPr lang="en-GB" baseline="30000" dirty="0" smtClean="0"/>
              <a:t>-5 </a:t>
            </a:r>
            <a:r>
              <a:rPr lang="en-GB" dirty="0" smtClean="0"/>
              <a:t>m) instability occurs at high normal stress</a:t>
            </a:r>
          </a:p>
          <a:p>
            <a:r>
              <a:rPr lang="en-GB" dirty="0" smtClean="0"/>
              <a:t>Intermediate </a:t>
            </a:r>
            <a:r>
              <a:rPr lang="en-GB" dirty="0" err="1" smtClean="0"/>
              <a:t>Sq</a:t>
            </a:r>
            <a:r>
              <a:rPr lang="en-GB" dirty="0" smtClean="0"/>
              <a:t> (0.8-2x10</a:t>
            </a:r>
            <a:r>
              <a:rPr lang="en-GB" baseline="30000" dirty="0" smtClean="0"/>
              <a:t>-5</a:t>
            </a:r>
            <a:r>
              <a:rPr lang="en-GB" dirty="0" smtClean="0"/>
              <a:t>m) complicated, with mixed sliding behaviours </a:t>
            </a:r>
          </a:p>
          <a:p>
            <a:r>
              <a:rPr lang="en-GB" dirty="0" smtClean="0"/>
              <a:t>Clear positive relationship between normal stress and roughness defining low limit of stable/conditionally stable regime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159373"/>
            <a:ext cx="3927836" cy="568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6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7" t="70422" r="51310" b="-24"/>
          <a:stretch/>
        </p:blipFill>
        <p:spPr>
          <a:xfrm>
            <a:off x="4275717" y="1970582"/>
            <a:ext cx="4260721" cy="381318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036671"/>
            <a:ext cx="3927836" cy="568100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15373"/>
            <a:ext cx="7886700" cy="1325563"/>
          </a:xfrm>
        </p:spPr>
        <p:txBody>
          <a:bodyPr/>
          <a:lstStyle/>
          <a:p>
            <a:r>
              <a:rPr lang="en-GB" dirty="0" smtClean="0"/>
              <a:t>VS friction </a:t>
            </a:r>
            <a:r>
              <a:rPr lang="en-GB" dirty="0" smtClean="0">
                <a:sym typeface="Wingdings"/>
              </a:rPr>
              <a:t> Stress drop</a:t>
            </a:r>
            <a:endParaRPr lang="en-GB" dirty="0"/>
          </a:p>
        </p:txBody>
      </p:sp>
      <p:sp>
        <p:nvSpPr>
          <p:cNvPr id="7" name="Oval 6"/>
          <p:cNvSpPr/>
          <p:nvPr/>
        </p:nvSpPr>
        <p:spPr>
          <a:xfrm>
            <a:off x="3167820" y="2397726"/>
            <a:ext cx="252000" cy="252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50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036671"/>
            <a:ext cx="3927836" cy="568100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15373"/>
            <a:ext cx="7886700" cy="1325563"/>
          </a:xfrm>
        </p:spPr>
        <p:txBody>
          <a:bodyPr/>
          <a:lstStyle/>
          <a:p>
            <a:r>
              <a:rPr lang="en-GB" dirty="0" smtClean="0"/>
              <a:t>VS friction </a:t>
            </a:r>
            <a:r>
              <a:rPr lang="en-GB" dirty="0" smtClean="0">
                <a:sym typeface="Wingdings"/>
              </a:rPr>
              <a:t> Stress drop</a:t>
            </a:r>
            <a:endParaRPr lang="en-GB" dirty="0"/>
          </a:p>
        </p:txBody>
      </p:sp>
      <p:sp>
        <p:nvSpPr>
          <p:cNvPr id="7" name="Oval 6"/>
          <p:cNvSpPr/>
          <p:nvPr/>
        </p:nvSpPr>
        <p:spPr>
          <a:xfrm>
            <a:off x="3163160" y="2397726"/>
            <a:ext cx="252000" cy="252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516" y="1704204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0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309"/>
            <a:ext cx="7886700" cy="1325563"/>
          </a:xfrm>
        </p:spPr>
        <p:txBody>
          <a:bodyPr/>
          <a:lstStyle/>
          <a:p>
            <a:r>
              <a:rPr lang="en-GB" dirty="0" smtClean="0"/>
              <a:t>A departure from RSF?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29150" y="1399950"/>
            <a:ext cx="3886200" cy="4351338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K</a:t>
            </a:r>
            <a:r>
              <a:rPr lang="en-GB" baseline="-25000" dirty="0" smtClean="0"/>
              <a:t>c</a:t>
            </a:r>
            <a:r>
              <a:rPr lang="en-GB" dirty="0" smtClean="0"/>
              <a:t> should increase with normal stress = more instability</a:t>
            </a:r>
          </a:p>
          <a:p>
            <a:r>
              <a:rPr lang="en-GB" dirty="0" smtClean="0"/>
              <a:t>Velocity strengthening friction preceding stress drop gives negative K</a:t>
            </a:r>
            <a:r>
              <a:rPr lang="en-GB" baseline="-25000" dirty="0" smtClean="0"/>
              <a:t>c, </a:t>
            </a:r>
            <a:r>
              <a:rPr lang="en-GB" dirty="0" smtClean="0"/>
              <a:t>yet we see instability</a:t>
            </a:r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048912" y="1399950"/>
                <a:ext cx="2606803" cy="10211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GB" sz="3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32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bg-BG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  <m:r>
                            <a:rPr lang="en-GB" sz="32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GB" sz="3200" b="0" i="1" smtClean="0">
                              <a:latin typeface="Cambria Math" charset="0"/>
                            </a:rPr>
                            <m:t>𝑏</m:t>
                          </m:r>
                          <m:r>
                            <a:rPr lang="en-GB" sz="32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GB" sz="3200" b="0" i="1" smtClean="0">
                              <a:latin typeface="Cambria Math" charset="0"/>
                            </a:rPr>
                            <m:t>𝑎</m:t>
                          </m:r>
                          <m:r>
                            <a:rPr lang="en-GB" sz="3200" b="0" i="1" smtClean="0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GB" sz="3200" b="0" i="1" smtClean="0">
                                  <a:latin typeface="Cambria Math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GB" sz="3200" b="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912" y="1399950"/>
                <a:ext cx="2606803" cy="102117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036671"/>
            <a:ext cx="3927836" cy="568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0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308"/>
            <a:ext cx="7886700" cy="1325563"/>
          </a:xfrm>
        </p:spPr>
        <p:txBody>
          <a:bodyPr/>
          <a:lstStyle/>
          <a:p>
            <a:r>
              <a:rPr lang="en-GB" dirty="0" smtClean="0"/>
              <a:t>A departure from RSF?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629150" y="1466807"/>
                <a:ext cx="3886200" cy="4351338"/>
              </a:xfrm>
            </p:spPr>
            <p:txBody>
              <a:bodyPr>
                <a:normAutofit/>
              </a:bodyPr>
              <a:lstStyle/>
              <a:p>
                <a:r>
                  <a:rPr lang="en-GB" sz="3600" dirty="0" smtClean="0"/>
                  <a:t>Normal stress and roughness dependant parameters?</a:t>
                </a:r>
              </a:p>
              <a:p>
                <a:pPr lvl="1"/>
                <a:r>
                  <a:rPr lang="en-GB" sz="3200" dirty="0" smtClean="0"/>
                  <a:t>Critical nucleation length,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3200" b="0" i="1" smtClean="0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GB" sz="3200" b="0" i="1" smtClean="0"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GB" sz="3200" b="0" i="1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32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a:rPr lang="en-GB" sz="3200" b="0" i="1" smtClean="0"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GB" sz="32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GB" sz="3200" dirty="0"/>
                  <a:t> </a:t>
                </a:r>
                <a:endParaRPr lang="en-GB" sz="3200" dirty="0" smtClean="0"/>
              </a:p>
              <a:p>
                <a:pPr lvl="1"/>
                <a:r>
                  <a:rPr lang="en-GB" sz="3200" dirty="0" smtClean="0"/>
                  <a:t>Void length scaling,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GB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</m:e>
                      <m:sub>
                        <m:r>
                          <a:rPr lang="en-GB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𝑐</m:t>
                        </m:r>
                      </m:sub>
                    </m:sSub>
                    <m:r>
                      <a:rPr lang="en-GB" sz="3200" i="1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a:rPr lang="en-GB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sub>
                    </m:sSub>
                    <m:r>
                      <a:rPr lang="en-GB" sz="3200" i="1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GB" sz="3200" dirty="0"/>
              </a:p>
              <a:p>
                <a:pPr lvl="1"/>
                <a:endParaRPr lang="en-GB" sz="3200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629150" y="1466807"/>
                <a:ext cx="3886200" cy="4351338"/>
              </a:xfrm>
              <a:blipFill rotWithShape="0">
                <a:blip r:embed="rId3"/>
                <a:stretch>
                  <a:fillRect l="-4232" t="-3506" r="-54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036671"/>
            <a:ext cx="3927836" cy="568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4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Background and study motivation</a:t>
            </a:r>
          </a:p>
          <a:p>
            <a:r>
              <a:rPr lang="en-GB" dirty="0" smtClean="0"/>
              <a:t>Methodology</a:t>
            </a:r>
          </a:p>
          <a:p>
            <a:r>
              <a:rPr lang="en-GB" dirty="0" smtClean="0"/>
              <a:t>Experimental results</a:t>
            </a:r>
          </a:p>
          <a:p>
            <a:r>
              <a:rPr lang="en-GB" dirty="0" smtClean="0"/>
              <a:t>Discussion of results using current nucleation criteria</a:t>
            </a:r>
          </a:p>
          <a:p>
            <a:r>
              <a:rPr lang="en-GB" dirty="0" smtClean="0"/>
              <a:t>Conclusions and a little speculation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0854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Nucleation length scaling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29842" y="1287754"/>
            <a:ext cx="3868340" cy="823912"/>
          </a:xfrm>
        </p:spPr>
        <p:txBody>
          <a:bodyPr/>
          <a:lstStyle/>
          <a:p>
            <a:r>
              <a:rPr lang="en-GB" dirty="0" smtClean="0"/>
              <a:t>Rate and state formulation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sz="half" idx="2"/>
              </p:nvPr>
            </p:nvSpPr>
            <p:spPr>
              <a:xfrm>
                <a:off x="629842" y="2111666"/>
                <a:ext cx="3868340" cy="3684588"/>
              </a:xfrm>
            </p:spPr>
            <p:txBody>
              <a:bodyPr/>
              <a:lstStyle/>
              <a:p>
                <a:r>
                  <a:rPr lang="en-GB" dirty="0" smtClean="0"/>
                  <a:t>H</a:t>
                </a:r>
                <a:r>
                  <a:rPr lang="en-GB" baseline="-25000" dirty="0"/>
                  <a:t>r</a:t>
                </a:r>
                <a:r>
                  <a:rPr lang="en-GB" baseline="-25000" dirty="0" smtClean="0"/>
                  <a:t>r</a:t>
                </a:r>
                <a:r>
                  <a:rPr lang="en-GB" dirty="0" smtClean="0"/>
                  <a:t>*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lang="en-GB" i="1">
                            <a:latin typeface="Cambria Math" charset="0"/>
                          </a:rPr>
                          <m:t>𝑐</m:t>
                        </m:r>
                      </m:sub>
                    </m:sSub>
                    <m:f>
                      <m:fPr>
                        <m:ctrlPr>
                          <a:rPr lang="bg-BG" i="1">
                            <a:latin typeface="Cambria Math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bg-BG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bg-BG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GB" i="1"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bg-BG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  <m:d>
                          <m:dPr>
                            <m:ctrlPr>
                              <a:rPr lang="is-I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𝑏</m:t>
                            </m:r>
                            <m:r>
                              <a:rPr lang="en-GB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lang="en-GB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𝑎</m:t>
                            </m:r>
                          </m:e>
                        </m:d>
                      </m:den>
                    </m:f>
                  </m:oMath>
                </a14:m>
                <a:r>
                  <a:rPr lang="en-US" dirty="0"/>
                  <a:t> </a:t>
                </a:r>
                <a:endParaRPr lang="en-US" dirty="0" smtClean="0"/>
              </a:p>
              <a:p>
                <a:r>
                  <a:rPr lang="en-US" dirty="0" smtClean="0"/>
                  <a:t>Rice &amp; </a:t>
                </a:r>
                <a:r>
                  <a:rPr lang="en-US" dirty="0" err="1" smtClean="0"/>
                  <a:t>Ruina</a:t>
                </a:r>
                <a:r>
                  <a:rPr lang="en-US" dirty="0" smtClean="0"/>
                  <a:t>, 1983</a:t>
                </a:r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29842" y="2111666"/>
                <a:ext cx="3868340" cy="3684588"/>
              </a:xfrm>
              <a:blipFill rotWithShape="0">
                <a:blip r:embed="rId3"/>
                <a:stretch>
                  <a:fillRect l="-28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778477" y="1314847"/>
            <a:ext cx="3887391" cy="823912"/>
          </a:xfrm>
        </p:spPr>
        <p:txBody>
          <a:bodyPr/>
          <a:lstStyle/>
          <a:p>
            <a:r>
              <a:rPr lang="en-GB" dirty="0" smtClean="0"/>
              <a:t>Slip weakening formulation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6"/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4778476" y="2138759"/>
                <a:ext cx="3887391" cy="368458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GB" i="1"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GB" i="1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sSup>
                      <m:sSupPr>
                        <m:ctrlPr>
                          <a:rPr lang="en-GB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charset="0"/>
                          </a:rPr>
                          <m:t>𝐶</m:t>
                        </m:r>
                      </m:e>
                      <m:sup>
                        <m:r>
                          <a:rPr lang="en-GB" i="1"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GB" i="1" smtClean="0">
                        <a:latin typeface="Cambria Math" charset="0"/>
                      </a:rPr>
                      <m:t>𝐹</m:t>
                    </m:r>
                    <m:f>
                      <m:fPr>
                        <m:ctrlPr>
                          <a:rPr lang="bg-BG" i="1">
                            <a:latin typeface="Cambria Math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bg-BG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bg-BG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GB" i="1"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GB" i="1">
                                <a:latin typeface="Cambria Math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GB" i="1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r>
                          <a:rPr lang="en-GB" i="1"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GB" i="1">
                                <a:latin typeface="Cambria Math" charset="0"/>
                              </a:rPr>
                              <m:t>𝑟</m:t>
                            </m:r>
                          </m:sub>
                        </m:sSub>
                      </m:den>
                    </m:f>
                  </m:oMath>
                </a14:m>
                <a:endParaRPr lang="en-GB" dirty="0" smtClean="0"/>
              </a:p>
              <a:p>
                <a:r>
                  <a:rPr lang="en-GB" dirty="0" smtClean="0"/>
                  <a:t>Andrews, 1976</a:t>
                </a:r>
              </a:p>
              <a:p>
                <a:endParaRPr lang="en-GB" dirty="0"/>
              </a:p>
              <a:p>
                <a:endParaRPr lang="en-GB" dirty="0" smtClean="0"/>
              </a:p>
            </p:txBody>
          </p:sp>
        </mc:Choice>
        <mc:Fallback xmlns="">
          <p:sp>
            <p:nvSpPr>
              <p:cNvPr id="12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4778476" y="2138759"/>
                <a:ext cx="3887391" cy="3684588"/>
              </a:xfrm>
              <a:blipFill rotWithShape="0">
                <a:blip r:embed="rId4"/>
                <a:stretch>
                  <a:fillRect l="-28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4043" y="4035423"/>
            <a:ext cx="3181132" cy="23858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276" y="3593805"/>
            <a:ext cx="1762260" cy="299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9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Nucleation length scaling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628650" y="1597025"/>
                <a:ext cx="3886200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 smtClean="0"/>
                  <a:t>Rate and state formulation</a:t>
                </a:r>
              </a:p>
              <a:p>
                <a:r>
                  <a:rPr lang="en-US" dirty="0" smtClean="0"/>
                  <a:t>From RSF inversions,    b-a=0.003, D</a:t>
                </a:r>
                <a:r>
                  <a:rPr lang="en-US" baseline="-25000" dirty="0" smtClean="0"/>
                  <a:t>c</a:t>
                </a:r>
                <a:r>
                  <a:rPr lang="en-US" dirty="0" smtClean="0"/>
                  <a:t>=5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  <m:r>
                      <a:rPr lang="en-GB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𝑚</m:t>
                    </m:r>
                    <m:r>
                      <a:rPr lang="en-GB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r>
                  <a:rPr lang="en-US" dirty="0" err="1" smtClean="0"/>
                  <a:t>H</a:t>
                </a:r>
                <a:r>
                  <a:rPr lang="en-US" baseline="-25000" dirty="0" err="1" smtClean="0"/>
                  <a:t>rr</a:t>
                </a:r>
                <a:r>
                  <a:rPr lang="en-US" dirty="0" smtClean="0"/>
                  <a:t>* = </a:t>
                </a:r>
                <a:r>
                  <a:rPr lang="en-US" b="1" u="sng" dirty="0" smtClean="0"/>
                  <a:t>1.03m</a:t>
                </a:r>
                <a:r>
                  <a:rPr lang="en-US" dirty="0" smtClean="0"/>
                  <a:t> at 100 MPa</a:t>
                </a:r>
                <a:endParaRPr lang="en-US" b="1" u="sng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28650" y="1597025"/>
                <a:ext cx="3886200" cy="4351338"/>
              </a:xfrm>
              <a:blipFill rotWithShape="0">
                <a:blip r:embed="rId2"/>
                <a:stretch>
                  <a:fillRect l="-2821" t="-19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629150" y="1597025"/>
                <a:ext cx="3886200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 smtClean="0"/>
                  <a:t>Slip weakening formulation</a:t>
                </a:r>
                <a:endParaRPr lang="en-US" sz="2400" b="1" dirty="0"/>
              </a:p>
              <a:p>
                <a:r>
                  <a:rPr lang="en-US" dirty="0" smtClean="0"/>
                  <a:t>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𝛿</m:t>
                        </m:r>
                      </m:e>
                      <m:sub>
                        <m:r>
                          <a:rPr lang="en-GB" b="0" i="1" smtClean="0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 smtClean="0"/>
                  <a:t>=5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  <m:r>
                      <a:rPr lang="en-GB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𝑚</m:t>
                    </m:r>
                    <m:r>
                      <a:rPr lang="en-GB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r>
                      <a:rPr lang="en-GB" b="0" i="0" dirty="0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Δ</m:t>
                    </m:r>
                    <m:r>
                      <a:rPr lang="el-GR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𝜏</m:t>
                    </m:r>
                    <m:r>
                      <a:rPr lang="en-GB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=0.2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L</a:t>
                </a:r>
                <a:r>
                  <a:rPr lang="en-US" baseline="-25000" dirty="0" smtClean="0"/>
                  <a:t>c</a:t>
                </a:r>
                <a:r>
                  <a:rPr lang="en-US" dirty="0" smtClean="0"/>
                  <a:t> = </a:t>
                </a:r>
                <a:r>
                  <a:rPr lang="en-US" b="1" u="sng" dirty="0" smtClean="0"/>
                  <a:t>0.02m</a:t>
                </a:r>
                <a:r>
                  <a:rPr lang="en-US" dirty="0" smtClean="0"/>
                  <a:t> at 100 MPa</a:t>
                </a:r>
              </a:p>
            </p:txBody>
          </p:sp>
        </mc:Choice>
        <mc:Fallback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629150" y="1597025"/>
                <a:ext cx="3886200" cy="4351338"/>
              </a:xfrm>
              <a:blipFill rotWithShape="0">
                <a:blip r:embed="rId3"/>
                <a:stretch>
                  <a:fillRect l="-2821" t="-19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4043" y="4035423"/>
            <a:ext cx="3181132" cy="23858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276" y="3593805"/>
            <a:ext cx="1762260" cy="299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6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Nucleation length scaling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778477" y="1314847"/>
            <a:ext cx="3887391" cy="823912"/>
          </a:xfrm>
        </p:spPr>
        <p:txBody>
          <a:bodyPr/>
          <a:lstStyle/>
          <a:p>
            <a:r>
              <a:rPr lang="en-GB" dirty="0" smtClean="0"/>
              <a:t>Slip weakening formulation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4778476" y="2138759"/>
                <a:ext cx="3887391" cy="368458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GB" i="1"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GB" i="1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sSup>
                      <m:sSupPr>
                        <m:ctrlPr>
                          <a:rPr lang="en-GB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charset="0"/>
                          </a:rPr>
                          <m:t>𝐶</m:t>
                        </m:r>
                      </m:e>
                      <m:sup>
                        <m:r>
                          <a:rPr lang="en-GB" b="0" i="1" smtClean="0"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GB" b="0" i="1" smtClean="0">
                        <a:latin typeface="Cambria Math" charset="0"/>
                      </a:rPr>
                      <m:t>𝐹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𝛿</m:t>
                        </m:r>
                      </m:e>
                      <m:sub>
                        <m:r>
                          <a:rPr lang="en-GB" i="1">
                            <a:latin typeface="Cambria Math" charset="0"/>
                          </a:rPr>
                          <m:t>𝑐</m:t>
                        </m:r>
                      </m:sub>
                    </m:sSub>
                    <m:f>
                      <m:fPr>
                        <m:ctrlPr>
                          <a:rPr lang="bg-BG" i="1">
                            <a:latin typeface="Cambria Math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bg-BG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bg-BG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GB" i="1"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GB" i="1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r>
                          <a:rPr lang="en-GB" i="1"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GB" i="1">
                                <a:latin typeface="Cambria Math" charset="0"/>
                              </a:rPr>
                              <m:t>𝑟</m:t>
                            </m:r>
                          </m:sub>
                        </m:sSub>
                      </m:den>
                    </m:f>
                  </m:oMath>
                </a14:m>
                <a:endParaRPr lang="en-GB" dirty="0" smtClean="0"/>
              </a:p>
              <a:p>
                <a:r>
                  <a:rPr lang="en-GB" dirty="0" smtClean="0"/>
                  <a:t>Andrews, 1976</a:t>
                </a:r>
              </a:p>
              <a:p>
                <a:endParaRPr lang="en-GB" dirty="0"/>
              </a:p>
              <a:p>
                <a:endParaRPr lang="en-GB" dirty="0" smtClean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4778476" y="2138759"/>
                <a:ext cx="3887391" cy="3684588"/>
              </a:xfrm>
              <a:blipFill rotWithShape="0">
                <a:blip r:embed="rId3"/>
                <a:stretch>
                  <a:fillRect l="-28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267" y="1449307"/>
            <a:ext cx="3636083" cy="4454929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1169550" y="3562857"/>
            <a:ext cx="3245701" cy="135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76929" y="5904236"/>
            <a:ext cx="3574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Normal stress [MPa]</a:t>
            </a:r>
            <a:endParaRPr lang="en-GB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2291199" y="3153548"/>
            <a:ext cx="2259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Sample length</a:t>
            </a:r>
            <a:endParaRPr lang="en-GB" sz="2800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-87257" y="3134384"/>
            <a:ext cx="1148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L</a:t>
            </a:r>
            <a:r>
              <a:rPr lang="en-GB" sz="3200" baseline="-25000" dirty="0" smtClean="0"/>
              <a:t>c</a:t>
            </a:r>
            <a:r>
              <a:rPr lang="en-GB" sz="3200" dirty="0" smtClean="0"/>
              <a:t> [m]</a:t>
            </a:r>
            <a:endParaRPr lang="en-GB" sz="3200" dirty="0"/>
          </a:p>
        </p:txBody>
      </p:sp>
      <p:sp>
        <p:nvSpPr>
          <p:cNvPr id="21" name="Frame 20"/>
          <p:cNvSpPr/>
          <p:nvPr/>
        </p:nvSpPr>
        <p:spPr>
          <a:xfrm>
            <a:off x="4699592" y="1584250"/>
            <a:ext cx="3816950" cy="5167423"/>
          </a:xfrm>
          <a:prstGeom prst="frame">
            <a:avLst>
              <a:gd name="adj1" fmla="val 1531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1594887" y="2841799"/>
            <a:ext cx="431428" cy="72105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358943" y="2037868"/>
            <a:ext cx="3204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Onset of lab stick-slip</a:t>
            </a:r>
          </a:p>
          <a:p>
            <a:r>
              <a:rPr lang="en-GB" sz="2400" dirty="0" smtClean="0"/>
              <a:t>(</a:t>
            </a:r>
            <a:r>
              <a:rPr lang="en-GB" sz="2400" dirty="0" err="1" smtClean="0"/>
              <a:t>Passelegue</a:t>
            </a:r>
            <a:r>
              <a:rPr lang="en-GB" sz="2400" dirty="0" smtClean="0"/>
              <a:t> et al., 2013)</a:t>
            </a:r>
            <a:endParaRPr lang="en-GB" sz="2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276" y="3593805"/>
            <a:ext cx="1762260" cy="29985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8113" y="4665585"/>
            <a:ext cx="20072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/>
              <a:t>L</a:t>
            </a:r>
            <a:r>
              <a:rPr lang="en-GB" sz="4400" baseline="-25000" dirty="0" smtClean="0"/>
              <a:t>c</a:t>
            </a:r>
            <a:r>
              <a:rPr lang="en-GB" sz="4400" dirty="0" smtClean="0"/>
              <a:t> ∝</a:t>
            </a:r>
            <a:r>
              <a:rPr lang="en-GB" sz="4400" dirty="0" err="1" smtClean="0"/>
              <a:t>σ</a:t>
            </a:r>
            <a:r>
              <a:rPr lang="en-GB" sz="4400" dirty="0" smtClean="0"/>
              <a:t> </a:t>
            </a:r>
            <a:r>
              <a:rPr lang="en-GB" sz="4400" baseline="30000" dirty="0" smtClean="0"/>
              <a:t>-1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05638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Void length scaling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963" y="1732709"/>
            <a:ext cx="4275524" cy="160591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295" y="3380641"/>
            <a:ext cx="4526055" cy="31035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67349" y="2223705"/>
                <a:ext cx="3521946" cy="3712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GB" sz="2800" b="0" i="1" smtClean="0"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GB" sz="28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2800" b="0" i="1" smtClean="0">
                            <a:latin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800" b="0" i="1" smtClean="0">
                                <a:latin typeface="Cambria Math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GB" sz="2800" b="0" i="1" smtClean="0"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GB" sz="2800" b="0" i="1" smtClean="0">
                                <a:latin typeface="Cambria Math" charset="0"/>
                              </a:rPr>
                              <m:t>𝑐</m:t>
                            </m:r>
                          </m:sub>
                        </m:sSub>
                      </m:den>
                    </m:f>
                  </m:oMath>
                </a14:m>
                <a:endParaRPr lang="en-GB" sz="2800" b="0" dirty="0" smtClean="0"/>
              </a:p>
              <a:p>
                <a:pPr marL="342900" indent="-342900">
                  <a:buFont typeface="Arial" charset="0"/>
                  <a:buChar char="•"/>
                </a:pPr>
                <a:endParaRPr lang="en-GB" sz="2800" b="0" dirty="0" smtClean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GB" sz="2800" dirty="0" smtClean="0"/>
                  <a:t>Not all surface is in contact, resulting in voids or areas of low stress, similar to Griffith flaws</a:t>
                </a:r>
              </a:p>
              <a:p>
                <a:pPr marL="342900" indent="-342900">
                  <a:buFont typeface="Arial" charset="0"/>
                  <a:buChar char="•"/>
                </a:pPr>
                <a:endParaRPr lang="en-GB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349" y="2223705"/>
                <a:ext cx="3521946" cy="3712106"/>
              </a:xfrm>
              <a:prstGeom prst="rect">
                <a:avLst/>
              </a:prstGeom>
              <a:blipFill rotWithShape="0">
                <a:blip r:embed="rId4"/>
                <a:stretch>
                  <a:fillRect l="-3120" r="-53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/>
          <p:cNvSpPr/>
          <p:nvPr/>
        </p:nvSpPr>
        <p:spPr>
          <a:xfrm>
            <a:off x="6198781" y="3817088"/>
            <a:ext cx="1414131" cy="946298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305725" y="3967071"/>
            <a:ext cx="1252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00B0F0"/>
                </a:solidFill>
              </a:rPr>
              <a:t>Embedded </a:t>
            </a:r>
          </a:p>
          <a:p>
            <a:pPr algn="ctr"/>
            <a:r>
              <a:rPr lang="en-GB" dirty="0" smtClean="0">
                <a:solidFill>
                  <a:srgbClr val="00B0F0"/>
                </a:solidFill>
              </a:rPr>
              <a:t>flaw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00744" y="6467188"/>
            <a:ext cx="5009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Image of </a:t>
            </a:r>
            <a:r>
              <a:rPr lang="en-GB" sz="1400" smtClean="0"/>
              <a:t>contact in </a:t>
            </a:r>
            <a:r>
              <a:rPr lang="en-GB" sz="1400" dirty="0" smtClean="0"/>
              <a:t>roughened Calcite (</a:t>
            </a:r>
            <a:r>
              <a:rPr lang="en-GB" sz="1400" dirty="0" err="1" smtClean="0"/>
              <a:t>Dieterich</a:t>
            </a:r>
            <a:r>
              <a:rPr lang="en-GB" sz="1400" dirty="0" smtClean="0"/>
              <a:t> &amp; Kilgore 1994)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9688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883" y="287709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Elastic contact scaling- 2d elastic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50936" y="6988463"/>
                <a:ext cx="4028738" cy="4192130"/>
              </a:xfrm>
            </p:spPr>
            <p:txBody>
              <a:bodyPr>
                <a:noAutofit/>
              </a:bodyPr>
              <a:lstStyle/>
              <a:p>
                <a:r>
                  <a:rPr lang="en-US" sz="1600" dirty="0" smtClean="0"/>
                  <a:t>Self affine contacting elastic surfaces have characteristic void spacing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600" dirty="0" err="1" smtClean="0"/>
                  <a:t>Scholz</a:t>
                </a:r>
                <a:r>
                  <a:rPr lang="en-US" sz="1600" dirty="0" smtClean="0"/>
                  <a:t> 1988 showed that for a </a:t>
                </a:r>
                <a:r>
                  <a:rPr lang="en-US" sz="1600" dirty="0"/>
                  <a:t>B</a:t>
                </a:r>
                <a:r>
                  <a:rPr lang="en-US" sz="1600" dirty="0" smtClean="0"/>
                  <a:t>rownian surface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charset="0"/>
                          </a:rPr>
                          <m:t>  </m:t>
                        </m:r>
                        <m:r>
                          <a:rPr lang="en-US" sz="16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</m:e>
                      <m:sub>
                        <m:r>
                          <a:rPr lang="en-GB" sz="1600" b="0" i="1" smtClean="0"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GB" sz="1600" b="0" i="1" smtClean="0">
                        <a:latin typeface="Cambria Math" charset="0"/>
                      </a:rPr>
                      <m:t>=</m:t>
                    </m:r>
                    <m:r>
                      <a:rPr lang="en-GB" sz="1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𝜅</m:t>
                    </m:r>
                    <m:sSup>
                      <m:sSupPr>
                        <m:ctrlPr>
                          <a:rPr lang="en-GB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s-I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bg-BG" sz="16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GB" sz="16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𝐸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GB" sz="16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𝑛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GB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r>
                      <a:rPr lang="en-GB" sz="16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</m:oMath>
                </a14:m>
                <a:r>
                  <a:rPr lang="en-US" sz="1600" dirty="0" smtClean="0"/>
                  <a:t>which we generalize to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GB" sz="1600" b="0" i="0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16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</m:e>
                      <m:sub>
                        <m:r>
                          <a:rPr lang="en-GB" sz="1600" b="0" i="1" smtClean="0"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GB" sz="1600" b="0" i="1" smtClean="0">
                        <a:latin typeface="Cambria Math" charset="0"/>
                      </a:rPr>
                      <m:t>=2</m:t>
                    </m:r>
                    <m:r>
                      <a:rPr lang="en-GB" sz="1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𝜋</m:t>
                    </m:r>
                    <m:sSup>
                      <m:sSupPr>
                        <m:ctrlPr>
                          <a:rPr lang="is-I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s-I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GB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  <m:r>
                              <a:rPr lang="en-GB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𝜋</m:t>
                            </m:r>
                            <m:rad>
                              <m:radPr>
                                <m:degHide m:val="on"/>
                                <m:ctrlPr>
                                  <a:rPr lang="en-GB" sz="16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bg-BG" sz="16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6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2</m:t>
                                    </m:r>
                                    <m:r>
                                      <a:rPr lang="en-GB" sz="16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𝐻</m:t>
                                    </m:r>
                                  </m:num>
                                  <m:den>
                                    <m:r>
                                      <a:rPr lang="en-GB" sz="16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𝑎</m:t>
                                    </m:r>
                                  </m:den>
                                </m:f>
                              </m:e>
                            </m:rad>
                          </m:e>
                        </m:d>
                      </m:e>
                      <m:sup>
                        <m:f>
                          <m:fPr>
                            <m:ctrlPr>
                              <a:rPr lang="bg-BG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en-GB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𝐻</m:t>
                            </m:r>
                            <m:r>
                              <a:rPr lang="en-GB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−1</m:t>
                            </m:r>
                          </m:den>
                        </m:f>
                      </m:sup>
                    </m:sSup>
                    <m:sSup>
                      <m:sSupPr>
                        <m:ctrlPr>
                          <a:rPr lang="is-I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s-I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bg-BG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GB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𝐸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𝑛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bg-BG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en-GB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1−</m:t>
                            </m:r>
                            <m:r>
                              <a:rPr lang="en-GB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𝐻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sz="1600" dirty="0" smtClean="0"/>
                  <a:t>                                   </a:t>
                </a:r>
                <a:r>
                  <a:rPr lang="en-US" sz="1600" dirty="0"/>
                  <a:t> </a:t>
                </a:r>
                <a:r>
                  <a:rPr lang="en-US" sz="1600" dirty="0" smtClean="0"/>
                  <a:t>for any self affine surface</a:t>
                </a:r>
              </a:p>
              <a:p>
                <a:r>
                  <a:rPr lang="en-US" sz="1600" dirty="0" smtClean="0"/>
                  <a:t>This is inversely proportional to normal stress</a:t>
                </a:r>
              </a:p>
              <a:p>
                <a:r>
                  <a:rPr lang="en-US" sz="1600" dirty="0" smtClean="0"/>
                  <a:t>Numerical model shows how contacts grow and evolve with normal stress increase</a:t>
                </a:r>
              </a:p>
              <a:p>
                <a:r>
                  <a:rPr lang="en-US" sz="1600" dirty="0" smtClean="0"/>
                  <a:t>Slip model shows that void scaling can fluctuate with slip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50936" y="6988463"/>
                <a:ext cx="4028738" cy="4192130"/>
              </a:xfrm>
              <a:blipFill rotWithShape="0">
                <a:blip r:embed="rId5"/>
                <a:stretch>
                  <a:fillRect l="-605" t="-1017" r="-1362" b="-17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Z52_asp_hansen_fast (Converte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936" t="10416" r="5889" b="12372"/>
          <a:stretch/>
        </p:blipFill>
        <p:spPr>
          <a:xfrm>
            <a:off x="1067447" y="1690576"/>
            <a:ext cx="6827572" cy="454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9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" y="1593151"/>
            <a:ext cx="7406515" cy="48714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883" y="287709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Elastic contact scaling- 2d elastic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50936" y="6988463"/>
                <a:ext cx="4028738" cy="4192130"/>
              </a:xfrm>
            </p:spPr>
            <p:txBody>
              <a:bodyPr>
                <a:noAutofit/>
              </a:bodyPr>
              <a:lstStyle/>
              <a:p>
                <a:r>
                  <a:rPr lang="en-US" sz="1600" dirty="0" smtClean="0"/>
                  <a:t>Self affine contacting elastic surfaces have characteristic void spacing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600" dirty="0" err="1" smtClean="0"/>
                  <a:t>Scholz</a:t>
                </a:r>
                <a:r>
                  <a:rPr lang="en-US" sz="1600" dirty="0" smtClean="0"/>
                  <a:t> 1988 showed that for a </a:t>
                </a:r>
                <a:r>
                  <a:rPr lang="en-US" sz="1600" dirty="0"/>
                  <a:t>B</a:t>
                </a:r>
                <a:r>
                  <a:rPr lang="en-US" sz="1600" dirty="0" smtClean="0"/>
                  <a:t>rownian surface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charset="0"/>
                          </a:rPr>
                          <m:t>  </m:t>
                        </m:r>
                        <m:r>
                          <a:rPr lang="en-US" sz="16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</m:e>
                      <m:sub>
                        <m:r>
                          <a:rPr lang="en-GB" sz="1600" b="0" i="1" smtClean="0"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GB" sz="1600" b="0" i="1" smtClean="0">
                        <a:latin typeface="Cambria Math" charset="0"/>
                      </a:rPr>
                      <m:t>=</m:t>
                    </m:r>
                    <m:r>
                      <a:rPr lang="en-GB" sz="1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𝜅</m:t>
                    </m:r>
                    <m:sSup>
                      <m:sSupPr>
                        <m:ctrlPr>
                          <a:rPr lang="en-GB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s-I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bg-BG" sz="16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GB" sz="16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𝐸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GB" sz="16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𝑛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GB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r>
                      <a:rPr lang="en-GB" sz="16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</m:oMath>
                </a14:m>
                <a:r>
                  <a:rPr lang="en-US" sz="1600" dirty="0" smtClean="0"/>
                  <a:t>which we generalize to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GB" sz="1600" b="0" i="0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16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</m:e>
                      <m:sub>
                        <m:r>
                          <a:rPr lang="en-GB" sz="1600" b="0" i="1" smtClean="0"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GB" sz="1600" b="0" i="1" smtClean="0">
                        <a:latin typeface="Cambria Math" charset="0"/>
                      </a:rPr>
                      <m:t>=2</m:t>
                    </m:r>
                    <m:r>
                      <a:rPr lang="en-GB" sz="1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𝜋</m:t>
                    </m:r>
                    <m:sSup>
                      <m:sSupPr>
                        <m:ctrlPr>
                          <a:rPr lang="is-I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s-I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GB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  <m:r>
                              <a:rPr lang="en-GB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𝜋</m:t>
                            </m:r>
                            <m:rad>
                              <m:radPr>
                                <m:degHide m:val="on"/>
                                <m:ctrlPr>
                                  <a:rPr lang="en-GB" sz="16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bg-BG" sz="16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6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2</m:t>
                                    </m:r>
                                    <m:r>
                                      <a:rPr lang="en-GB" sz="16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𝐻</m:t>
                                    </m:r>
                                  </m:num>
                                  <m:den>
                                    <m:r>
                                      <a:rPr lang="en-GB" sz="16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𝑎</m:t>
                                    </m:r>
                                  </m:den>
                                </m:f>
                              </m:e>
                            </m:rad>
                          </m:e>
                        </m:d>
                      </m:e>
                      <m:sup>
                        <m:f>
                          <m:fPr>
                            <m:ctrlPr>
                              <a:rPr lang="bg-BG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en-GB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𝐻</m:t>
                            </m:r>
                            <m:r>
                              <a:rPr lang="en-GB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−1</m:t>
                            </m:r>
                          </m:den>
                        </m:f>
                      </m:sup>
                    </m:sSup>
                    <m:sSup>
                      <m:sSupPr>
                        <m:ctrlPr>
                          <a:rPr lang="is-I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s-I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bg-BG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GB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𝐸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𝑛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bg-BG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en-GB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1−</m:t>
                            </m:r>
                            <m:r>
                              <a:rPr lang="en-GB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𝐻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sz="1600" dirty="0" smtClean="0"/>
                  <a:t>                                   </a:t>
                </a:r>
                <a:r>
                  <a:rPr lang="en-US" sz="1600" dirty="0"/>
                  <a:t> </a:t>
                </a:r>
                <a:r>
                  <a:rPr lang="en-US" sz="1600" dirty="0" smtClean="0"/>
                  <a:t>for any self affine surface</a:t>
                </a:r>
              </a:p>
              <a:p>
                <a:r>
                  <a:rPr lang="en-US" sz="1600" dirty="0" smtClean="0"/>
                  <a:t>This is inversely proportional to normal stress</a:t>
                </a:r>
              </a:p>
              <a:p>
                <a:r>
                  <a:rPr lang="en-US" sz="1600" dirty="0" smtClean="0"/>
                  <a:t>Numerical model shows how contacts grow and evolve with normal stress increase</a:t>
                </a:r>
              </a:p>
              <a:p>
                <a:r>
                  <a:rPr lang="en-US" sz="1600" dirty="0" smtClean="0"/>
                  <a:t>Slip model shows that void scaling can fluctuate with slip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50936" y="6988463"/>
                <a:ext cx="4028738" cy="4192130"/>
              </a:xfrm>
              <a:blipFill rotWithShape="0">
                <a:blip r:embed="rId4"/>
                <a:stretch>
                  <a:fillRect l="-605" t="-1017" r="-1362" b="-17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 flipH="1">
            <a:off x="6489699" y="4771699"/>
            <a:ext cx="75803" cy="7792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315910" y="4124662"/>
                <a:ext cx="2347578" cy="6470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GB" sz="2400" i="1"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GB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r>
                        <a:rPr lang="en-GB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mr-IN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GB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1−</m:t>
                              </m:r>
                              <m:r>
                                <a:rPr lang="en-GB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𝐻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5910" y="4124662"/>
                <a:ext cx="2347578" cy="64703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306439" y="3090372"/>
            <a:ext cx="2488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/>
              <a:t>-5 </a:t>
            </a:r>
            <a:r>
              <a:rPr lang="en-GB" u="sng" dirty="0" smtClean="0">
                <a:sym typeface="Wingdings"/>
              </a:rPr>
              <a:t>to -2 for fault surfaces</a:t>
            </a:r>
            <a:endParaRPr lang="en-GB" u="sng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932428" y="3459704"/>
            <a:ext cx="95693" cy="664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666614" y="4124662"/>
            <a:ext cx="808074" cy="553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31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stability criterion?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628651" y="2080807"/>
                <a:ext cx="3709434" cy="4351338"/>
              </a:xfrm>
            </p:spPr>
            <p:txBody>
              <a:bodyPr>
                <a:normAutofit/>
              </a:bodyPr>
              <a:lstStyle/>
              <a:p>
                <a:r>
                  <a:rPr lang="en-GB" sz="3600" dirty="0" smtClean="0"/>
                  <a:t>Voids/areas with low asperity density = weak patches, nucleation sites</a:t>
                </a:r>
              </a:p>
              <a:p>
                <a:r>
                  <a:rPr lang="en-GB" sz="3600" dirty="0" smtClean="0"/>
                  <a:t>Instability switch off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36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</m:e>
                      <m:sub>
                        <m:r>
                          <a:rPr lang="en-GB" sz="3600" b="0" i="1" smtClean="0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GB" sz="3600" dirty="0" smtClean="0"/>
                  <a:t> &lt; L</a:t>
                </a:r>
                <a:r>
                  <a:rPr lang="en-GB" sz="3600" baseline="-25000" dirty="0" smtClean="0"/>
                  <a:t>c</a:t>
                </a:r>
                <a:endParaRPr lang="en-GB" sz="3600" baseline="-25000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1" y="2080807"/>
                <a:ext cx="3709434" cy="4351338"/>
              </a:xfrm>
              <a:blipFill rotWithShape="0">
                <a:blip r:embed="rId2"/>
                <a:stretch>
                  <a:fillRect l="-4433" t="-3361" r="-26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09"/>
          <a:stretch/>
        </p:blipFill>
        <p:spPr>
          <a:xfrm>
            <a:off x="4285619" y="1860601"/>
            <a:ext cx="3845546" cy="43169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61670" y="6093567"/>
            <a:ext cx="2397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Harbord et al. (In Press)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537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68"/>
          <a:stretch/>
        </p:blipFill>
        <p:spPr>
          <a:xfrm>
            <a:off x="3938801" y="1107537"/>
            <a:ext cx="4430499" cy="4943498"/>
          </a:xfrm>
        </p:spPr>
      </p:pic>
      <p:sp>
        <p:nvSpPr>
          <p:cNvPr id="2" name="TextBox 1"/>
          <p:cNvSpPr txBox="1"/>
          <p:nvPr/>
        </p:nvSpPr>
        <p:spPr>
          <a:xfrm>
            <a:off x="6061670" y="6051035"/>
            <a:ext cx="2397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Harbord et al. (In Press)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738782"/>
            <a:ext cx="3927836" cy="568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3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/>
              <a:t>Inhomogeneity</a:t>
            </a:r>
            <a:r>
              <a:rPr lang="en-GB" dirty="0" smtClean="0"/>
              <a:t> on bare rough faults controls fault </a:t>
            </a:r>
            <a:r>
              <a:rPr lang="en-GB" b="1" dirty="0" smtClean="0"/>
              <a:t>stability transitions</a:t>
            </a:r>
            <a:endParaRPr lang="en-GB" dirty="0" smtClean="0"/>
          </a:p>
          <a:p>
            <a:r>
              <a:rPr lang="en-GB" dirty="0" smtClean="0"/>
              <a:t>We propose it may be explained by a competition between the </a:t>
            </a:r>
            <a:r>
              <a:rPr lang="en-GB" b="1" dirty="0" smtClean="0"/>
              <a:t>critical nucleation length, </a:t>
            </a:r>
            <a:r>
              <a:rPr lang="en-GB" b="1" i="1" dirty="0" smtClean="0"/>
              <a:t>L</a:t>
            </a:r>
            <a:r>
              <a:rPr lang="en-GB" b="1" i="1" baseline="-25000" dirty="0" smtClean="0"/>
              <a:t>c</a:t>
            </a:r>
            <a:r>
              <a:rPr lang="en-GB" b="1" dirty="0" smtClean="0"/>
              <a:t> </a:t>
            </a:r>
            <a:r>
              <a:rPr lang="en-GB" dirty="0" smtClean="0"/>
              <a:t>and </a:t>
            </a:r>
            <a:r>
              <a:rPr lang="en-GB" b="1" dirty="0" smtClean="0"/>
              <a:t>weak patch scaling, </a:t>
            </a:r>
            <a:r>
              <a:rPr lang="en-GB" b="1" i="1" dirty="0" smtClean="0"/>
              <a:t>𝜆</a:t>
            </a:r>
            <a:r>
              <a:rPr lang="en-GB" b="1" i="1" baseline="-25000" dirty="0" smtClean="0"/>
              <a:t>c</a:t>
            </a:r>
          </a:p>
          <a:p>
            <a:r>
              <a:rPr lang="en-GB" dirty="0" smtClean="0"/>
              <a:t>We may </a:t>
            </a:r>
            <a:r>
              <a:rPr lang="en-GB" dirty="0" smtClean="0"/>
              <a:t>need to be more careful when inferring &amp; modelling fault behaviours using rate- </a:t>
            </a:r>
            <a:r>
              <a:rPr lang="en-GB" smtClean="0"/>
              <a:t>and </a:t>
            </a:r>
            <a:r>
              <a:rPr lang="en-GB" smtClean="0"/>
              <a:t>state- parameters, </a:t>
            </a:r>
            <a:r>
              <a:rPr lang="en-GB" dirty="0" smtClean="0"/>
              <a:t>inhomogeneity</a:t>
            </a:r>
            <a:r>
              <a:rPr lang="en-GB" dirty="0" smtClean="0"/>
              <a:t> </a:t>
            </a:r>
            <a:r>
              <a:rPr lang="en-GB" dirty="0" smtClean="0"/>
              <a:t>is </a:t>
            </a:r>
            <a:r>
              <a:rPr lang="en-GB" dirty="0" smtClean="0"/>
              <a:t>important</a:t>
            </a:r>
          </a:p>
          <a:p>
            <a:r>
              <a:rPr lang="en-GB" dirty="0" smtClean="0"/>
              <a:t>Rate- and state- does not need replacing though!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7342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175648" cy="1325563"/>
          </a:xfrm>
        </p:spPr>
        <p:txBody>
          <a:bodyPr/>
          <a:lstStyle/>
          <a:p>
            <a:r>
              <a:rPr lang="en-GB" dirty="0" smtClean="0"/>
              <a:t>Speculation: Scaling lab results to real faults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 smtClean="0"/>
                  <a:t>The self affine nature of faults allows results to be directly scaled</a:t>
                </a:r>
              </a:p>
              <a:p>
                <a:r>
                  <a:rPr lang="en-GB" dirty="0" smtClean="0"/>
                  <a:t>Using typical roughness values of faults, H = 0.6, a = 10</a:t>
                </a:r>
                <a:r>
                  <a:rPr lang="en-GB" baseline="30000" dirty="0" smtClean="0"/>
                  <a:t>-4 </a:t>
                </a:r>
                <a:r>
                  <a:rPr lang="en-GB" dirty="0" smtClean="0"/>
                  <a:t>, we can 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</m:e>
                      <m:sub>
                        <m:r>
                          <a:rPr lang="en-GB" b="0" i="1" smtClean="0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GB" dirty="0" smtClean="0"/>
                  <a:t> to the crust (Candela et al., 2012)</a:t>
                </a:r>
              </a:p>
              <a:p>
                <a:r>
                  <a:rPr lang="en-GB" dirty="0" smtClean="0"/>
                  <a:t>We may also scale L</a:t>
                </a:r>
                <a:r>
                  <a:rPr lang="en-GB" baseline="-25000" dirty="0" smtClean="0"/>
                  <a:t>c</a:t>
                </a:r>
                <a:r>
                  <a:rPr lang="en-GB" dirty="0" smtClean="0"/>
                  <a:t> to the crust by substituting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charset="0"/>
                              </a:rPr>
                              <m:t>𝑓</m:t>
                            </m:r>
                          </m:sub>
                        </m:sSub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≈</m:t>
                        </m:r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𝛿</m:t>
                        </m:r>
                      </m:e>
                      <m:sub>
                        <m:r>
                          <a:rPr lang="en-GB" b="0" i="1" smtClean="0">
                            <a:latin typeface="Cambria Math" charset="0"/>
                          </a:rPr>
                          <m:t>𝑐</m:t>
                        </m:r>
                      </m:sub>
                    </m:sSub>
                    <m:f>
                      <m:fPr>
                        <m:ctrlPr>
                          <a:rPr lang="bg-BG" i="1" smtClean="0">
                            <a:latin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charset="0"/>
                              </a:rPr>
                              <m:t>𝑝</m:t>
                            </m:r>
                          </m:sub>
                        </m:sSub>
                        <m:r>
                          <a:rPr lang="en-GB" b="0" i="1" smtClean="0"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charset="0"/>
                              </a:rPr>
                              <m:t>𝑟</m:t>
                            </m:r>
                          </m:sub>
                        </m:sSub>
                      </m:num>
                      <m:den>
                        <m:r>
                          <a:rPr lang="en-GB" b="0" i="1" smtClean="0">
                            <a:latin typeface="Cambria Math" charset="0"/>
                          </a:rPr>
                          <m:t>2</m:t>
                        </m:r>
                      </m:den>
                    </m:f>
                    <m:r>
                      <a:rPr lang="en-GB" b="0" i="0" smtClean="0">
                        <a:latin typeface="Cambria Math" charset="0"/>
                      </a:rPr>
                      <m:t> </m:t>
                    </m:r>
                  </m:oMath>
                </a14:m>
                <a:endParaRPr lang="en-GB" b="0" dirty="0" smtClean="0">
                  <a:ea typeface="Cambria Math" charset="0"/>
                  <a:cs typeface="Cambria Math" charset="0"/>
                </a:endParaRPr>
              </a:p>
              <a:p>
                <a:r>
                  <a:rPr lang="en-GB" dirty="0" smtClean="0"/>
                  <a:t>Typically </a:t>
                </a:r>
                <a:r>
                  <a:rPr lang="en-GB" i="1" dirty="0" err="1" smtClean="0"/>
                  <a:t>E</a:t>
                </a:r>
                <a:r>
                  <a:rPr lang="en-GB" i="1" baseline="-25000" dirty="0" err="1" smtClean="0"/>
                  <a:t>f</a:t>
                </a:r>
                <a:r>
                  <a:rPr lang="en-GB" dirty="0" smtClean="0"/>
                  <a:t> ≈ 1 MJ m</a:t>
                </a:r>
                <a:r>
                  <a:rPr lang="en-GB" baseline="30000" dirty="0" smtClean="0"/>
                  <a:t>-2 </a:t>
                </a:r>
                <a:r>
                  <a:rPr lang="en-GB" dirty="0" smtClean="0"/>
                  <a:t>for an earthquake (Abercrombie and Rice, 2005, Nielsen et al., 2016)</a:t>
                </a:r>
                <a:endParaRPr lang="en-GB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41" r="-2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23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654842" y="100040"/>
            <a:ext cx="40159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3200" dirty="0" smtClean="0">
                <a:latin typeface="+mj-lt"/>
              </a:rPr>
              <a:t>Earthquakes and faults </a:t>
            </a:r>
          </a:p>
        </p:txBody>
      </p:sp>
      <p:pic>
        <p:nvPicPr>
          <p:cNvPr id="9" name="Picture 1" descr="DSCN132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999346"/>
            <a:ext cx="6228184" cy="467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444208" y="1371540"/>
            <a:ext cx="2812180" cy="41549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dirty="0" smtClean="0"/>
              <a:t>Most earthquakes </a:t>
            </a:r>
          </a:p>
          <a:p>
            <a:pPr>
              <a:defRPr/>
            </a:pPr>
            <a:r>
              <a:rPr lang="en-GB" sz="2400" dirty="0" smtClean="0"/>
              <a:t>occur due to sudden </a:t>
            </a:r>
          </a:p>
          <a:p>
            <a:pPr>
              <a:defRPr/>
            </a:pPr>
            <a:r>
              <a:rPr lang="en-GB" sz="2400" dirty="0" smtClean="0"/>
              <a:t>slip on pre-existing </a:t>
            </a:r>
          </a:p>
          <a:p>
            <a:pPr>
              <a:defRPr/>
            </a:pPr>
            <a:r>
              <a:rPr lang="en-GB" sz="2400" dirty="0" smtClean="0"/>
              <a:t>fault surfaces...</a:t>
            </a:r>
          </a:p>
          <a:p>
            <a:pPr>
              <a:defRPr/>
            </a:pPr>
            <a:endParaRPr lang="en-GB" sz="2400" dirty="0" smtClean="0"/>
          </a:p>
          <a:p>
            <a:pPr>
              <a:defRPr/>
            </a:pPr>
            <a:r>
              <a:rPr lang="en-GB" sz="2400" dirty="0" smtClean="0"/>
              <a:t>…. the </a:t>
            </a:r>
            <a:r>
              <a:rPr lang="en-GB" sz="2400" dirty="0"/>
              <a:t>physics </a:t>
            </a:r>
            <a:r>
              <a:rPr lang="en-GB" sz="2400" dirty="0" smtClean="0"/>
              <a:t>and </a:t>
            </a:r>
          </a:p>
          <a:p>
            <a:pPr>
              <a:defRPr/>
            </a:pPr>
            <a:r>
              <a:rPr lang="en-GB" sz="2400" dirty="0" smtClean="0"/>
              <a:t>mechanics of the </a:t>
            </a:r>
          </a:p>
          <a:p>
            <a:pPr>
              <a:defRPr/>
            </a:pPr>
            <a:r>
              <a:rPr lang="en-GB" sz="2400" dirty="0" smtClean="0"/>
              <a:t>process is controlled </a:t>
            </a:r>
          </a:p>
          <a:p>
            <a:pPr>
              <a:defRPr/>
            </a:pPr>
            <a:r>
              <a:rPr lang="en-GB" sz="2400" dirty="0" smtClean="0"/>
              <a:t>by </a:t>
            </a:r>
            <a:r>
              <a:rPr lang="en-GB" sz="2400" dirty="0"/>
              <a:t>the </a:t>
            </a:r>
            <a:r>
              <a:rPr lang="en-GB" sz="2400" b="1" dirty="0" smtClean="0"/>
              <a:t>frictional </a:t>
            </a:r>
          </a:p>
          <a:p>
            <a:pPr>
              <a:defRPr/>
            </a:pPr>
            <a:r>
              <a:rPr lang="en-GB" sz="2400" b="1" dirty="0" smtClean="0"/>
              <a:t>properties of the </a:t>
            </a:r>
          </a:p>
          <a:p>
            <a:pPr>
              <a:defRPr/>
            </a:pPr>
            <a:r>
              <a:rPr lang="en-GB" sz="2400" b="1" dirty="0"/>
              <a:t>s</a:t>
            </a:r>
            <a:r>
              <a:rPr lang="en-GB" sz="2400" b="1" dirty="0" smtClean="0"/>
              <a:t>lip zone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544" y="5670484"/>
            <a:ext cx="53640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dirty="0">
                <a:cs typeface="+mn-cs"/>
              </a:rPr>
              <a:t>Slip </a:t>
            </a:r>
            <a:r>
              <a:rPr lang="en-GB" sz="1600" dirty="0" smtClean="0"/>
              <a:t>surface</a:t>
            </a:r>
            <a:r>
              <a:rPr lang="en-GB" sz="1600" dirty="0" smtClean="0">
                <a:cs typeface="+mn-cs"/>
              </a:rPr>
              <a:t> </a:t>
            </a:r>
            <a:r>
              <a:rPr lang="en-GB" sz="1600" dirty="0">
                <a:cs typeface="+mn-cs"/>
              </a:rPr>
              <a:t>in active carbonate </a:t>
            </a:r>
            <a:r>
              <a:rPr lang="en-GB" sz="1600" dirty="0" smtClean="0">
                <a:cs typeface="+mn-cs"/>
              </a:rPr>
              <a:t>fault </a:t>
            </a:r>
            <a:r>
              <a:rPr lang="en-GB" sz="1600" dirty="0">
                <a:cs typeface="+mn-cs"/>
              </a:rPr>
              <a:t>zone, </a:t>
            </a:r>
            <a:r>
              <a:rPr lang="en-GB" sz="1600" dirty="0" err="1">
                <a:cs typeface="+mn-cs"/>
              </a:rPr>
              <a:t>Gubbio</a:t>
            </a:r>
            <a:r>
              <a:rPr lang="en-GB" sz="1600" dirty="0">
                <a:cs typeface="+mn-cs"/>
              </a:rPr>
              <a:t> Fault (Italy)</a:t>
            </a:r>
          </a:p>
        </p:txBody>
      </p:sp>
    </p:spTree>
    <p:extLst>
      <p:ext uri="{BB962C8B-B14F-4D97-AF65-F5344CB8AC3E}">
        <p14:creationId xmlns:p14="http://schemas.microsoft.com/office/powerpoint/2010/main" val="43734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143750" cy="1325563"/>
          </a:xfrm>
        </p:spPr>
        <p:txBody>
          <a:bodyPr/>
          <a:lstStyle/>
          <a:p>
            <a:r>
              <a:rPr lang="en-US" dirty="0" smtClean="0"/>
              <a:t>Speculation: Scaling lab results to real faults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5175" y="5487514"/>
            <a:ext cx="7613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2800" dirty="0" smtClean="0"/>
              <a:t>An additional mechanism to rheological Sibson-</a:t>
            </a:r>
            <a:r>
              <a:rPr lang="en-GB" sz="2800" dirty="0" err="1" smtClean="0"/>
              <a:t>Scholz</a:t>
            </a:r>
            <a:r>
              <a:rPr lang="en-GB" sz="2800" dirty="0" smtClean="0"/>
              <a:t> models of seismicity depth distribution?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118" y="1565981"/>
            <a:ext cx="2391747" cy="3921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8" t="2534" r="11172"/>
          <a:stretch/>
        </p:blipFill>
        <p:spPr>
          <a:xfrm>
            <a:off x="3816170" y="1611382"/>
            <a:ext cx="1902988" cy="3519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r="36744"/>
          <a:stretch/>
        </p:blipFill>
        <p:spPr>
          <a:xfrm>
            <a:off x="460545" y="1922429"/>
            <a:ext cx="3221665" cy="320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7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1643281"/>
          </a:xfrm>
        </p:spPr>
        <p:txBody>
          <a:bodyPr>
            <a:normAutofit/>
          </a:bodyPr>
          <a:lstStyle/>
          <a:p>
            <a:r>
              <a:rPr lang="en-US" dirty="0" smtClean="0"/>
              <a:t>Thank you for listening! </a:t>
            </a:r>
          </a:p>
          <a:p>
            <a:r>
              <a:rPr lang="en-US" dirty="0" smtClean="0"/>
              <a:t>Email: </a:t>
            </a:r>
            <a:r>
              <a:rPr lang="en-US" dirty="0" err="1" smtClean="0"/>
              <a:t>c.w.a.harbord@durham.ac.uk</a:t>
            </a:r>
            <a:endParaRPr lang="en-US" dirty="0" smtClean="0"/>
          </a:p>
          <a:p>
            <a:r>
              <a:rPr lang="en-US" dirty="0" smtClean="0"/>
              <a:t>Twitter: @</a:t>
            </a:r>
            <a:r>
              <a:rPr lang="en-US" dirty="0" err="1" smtClean="0"/>
              <a:t>rockonCH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47627" y="3468906"/>
            <a:ext cx="74733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Citations: </a:t>
            </a:r>
          </a:p>
          <a:p>
            <a:r>
              <a:rPr lang="en-GB" dirty="0" smtClean="0"/>
              <a:t>Abercrombie &amp; Rice, 2005, </a:t>
            </a:r>
            <a:r>
              <a:rPr lang="en-GB" i="1" dirty="0" smtClean="0"/>
              <a:t>GJI</a:t>
            </a:r>
            <a:endParaRPr lang="en-GB" dirty="0" smtClean="0"/>
          </a:p>
          <a:p>
            <a:r>
              <a:rPr lang="en-GB" dirty="0" smtClean="0"/>
              <a:t>Candela et al. 2012, </a:t>
            </a:r>
            <a:r>
              <a:rPr lang="en-GB" i="1" dirty="0" smtClean="0"/>
              <a:t>JGR Solid Earth</a:t>
            </a:r>
            <a:endParaRPr lang="en-GB" dirty="0" smtClean="0"/>
          </a:p>
          <a:p>
            <a:r>
              <a:rPr lang="en-GB" dirty="0" err="1" smtClean="0"/>
              <a:t>Marone</a:t>
            </a:r>
            <a:r>
              <a:rPr lang="en-GB" dirty="0" smtClean="0"/>
              <a:t> 1998, </a:t>
            </a:r>
            <a:r>
              <a:rPr lang="en-GB" i="1" dirty="0" err="1" smtClean="0"/>
              <a:t>Annu</a:t>
            </a:r>
            <a:r>
              <a:rPr lang="en-GB" i="1" dirty="0"/>
              <a:t>. Rev. Earth Planet. Sci</a:t>
            </a:r>
            <a:r>
              <a:rPr lang="en-GB" i="1" dirty="0" smtClean="0"/>
              <a:t>.</a:t>
            </a:r>
          </a:p>
          <a:p>
            <a:r>
              <a:rPr lang="en-GB" dirty="0" smtClean="0"/>
              <a:t>Nielsen et al. 2016, </a:t>
            </a:r>
            <a:r>
              <a:rPr lang="en-GB" i="1" dirty="0" smtClean="0"/>
              <a:t>GRL</a:t>
            </a:r>
          </a:p>
          <a:p>
            <a:r>
              <a:rPr lang="en-GB" dirty="0" err="1" smtClean="0"/>
              <a:t>Passelegue</a:t>
            </a:r>
            <a:r>
              <a:rPr lang="en-GB" dirty="0"/>
              <a:t> </a:t>
            </a:r>
            <a:r>
              <a:rPr lang="en-GB" dirty="0" smtClean="0"/>
              <a:t>et al. 2013, </a:t>
            </a:r>
            <a:r>
              <a:rPr lang="en-GB" i="1" dirty="0" smtClean="0"/>
              <a:t>Science </a:t>
            </a:r>
          </a:p>
          <a:p>
            <a:r>
              <a:rPr lang="en-GB" dirty="0" smtClean="0"/>
              <a:t>Rice &amp; </a:t>
            </a:r>
            <a:r>
              <a:rPr lang="en-GB" dirty="0" err="1" smtClean="0"/>
              <a:t>Ruina</a:t>
            </a:r>
            <a:r>
              <a:rPr lang="en-GB" dirty="0" smtClean="0"/>
              <a:t> 1983, </a:t>
            </a:r>
            <a:r>
              <a:rPr lang="en-GB" i="1" dirty="0" smtClean="0"/>
              <a:t>JGR</a:t>
            </a:r>
            <a:endParaRPr lang="en-GB" dirty="0" smtClean="0"/>
          </a:p>
          <a:p>
            <a:r>
              <a:rPr lang="en-GB" dirty="0" err="1" smtClean="0"/>
              <a:t>Scholz</a:t>
            </a:r>
            <a:r>
              <a:rPr lang="en-GB" dirty="0" smtClean="0"/>
              <a:t> 1988, </a:t>
            </a:r>
            <a:r>
              <a:rPr lang="en-GB" i="1" dirty="0" smtClean="0"/>
              <a:t>Nature</a:t>
            </a:r>
          </a:p>
          <a:p>
            <a:r>
              <a:rPr lang="en-GB" dirty="0" err="1" smtClean="0"/>
              <a:t>Scholz</a:t>
            </a:r>
            <a:r>
              <a:rPr lang="en-GB" dirty="0" smtClean="0"/>
              <a:t> 1998, </a:t>
            </a:r>
            <a:r>
              <a:rPr lang="en-GB" i="1" dirty="0" smtClean="0"/>
              <a:t>Nature</a:t>
            </a:r>
          </a:p>
        </p:txBody>
      </p:sp>
    </p:spTree>
    <p:extLst>
      <p:ext uri="{BB962C8B-B14F-4D97-AF65-F5344CB8AC3E}">
        <p14:creationId xmlns:p14="http://schemas.microsoft.com/office/powerpoint/2010/main" val="135530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Asperity length modelling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1" y="1349023"/>
            <a:ext cx="7462727" cy="5260843"/>
          </a:xfrm>
        </p:spPr>
      </p:pic>
    </p:spTree>
    <p:extLst>
      <p:ext uri="{BB962C8B-B14F-4D97-AF65-F5344CB8AC3E}">
        <p14:creationId xmlns:p14="http://schemas.microsoft.com/office/powerpoint/2010/main" val="33119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Effects of slip on asperity distributions</a:t>
            </a:r>
            <a:endParaRPr lang="en-GB" dirty="0"/>
          </a:p>
        </p:txBody>
      </p:sp>
      <p:pic>
        <p:nvPicPr>
          <p:cNvPr id="6" name="Z220_composite_slip_NtLBQq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0050" y="1825625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26205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Generalisation of 𝜆</a:t>
            </a:r>
            <a:r>
              <a:rPr lang="en-GB" baseline="-25000" dirty="0" smtClean="0"/>
              <a:t>c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</m:e>
                      <m:sub>
                        <m:r>
                          <a:rPr lang="en-GB" sz="4400" i="1"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GB" sz="4400" i="1">
                        <a:latin typeface="Cambria Math" charset="0"/>
                      </a:rPr>
                      <m:t>=2</m:t>
                    </m:r>
                    <m:r>
                      <a:rPr lang="en-GB" sz="4400" i="1">
                        <a:latin typeface="Cambria Math" charset="0"/>
                        <a:ea typeface="Cambria Math" charset="0"/>
                        <a:cs typeface="Cambria Math" charset="0"/>
                      </a:rPr>
                      <m:t>𝜋</m:t>
                    </m:r>
                    <m:sSup>
                      <m:sSupPr>
                        <m:ctrlPr>
                          <a:rPr lang="is-IS" sz="4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s-IS" sz="4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GB" sz="4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  <m:r>
                              <a:rPr lang="en-GB" sz="4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𝜋</m:t>
                            </m:r>
                            <m:rad>
                              <m:radPr>
                                <m:degHide m:val="on"/>
                                <m:ctrlPr>
                                  <a:rPr lang="en-GB" sz="4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bg-BG" sz="4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4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2</m:t>
                                    </m:r>
                                    <m:r>
                                      <a:rPr lang="en-GB" sz="4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𝐻</m:t>
                                    </m:r>
                                  </m:num>
                                  <m:den>
                                    <m:r>
                                      <a:rPr lang="en-GB" sz="4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𝑎</m:t>
                                    </m:r>
                                  </m:den>
                                </m:f>
                              </m:e>
                            </m:rad>
                          </m:e>
                        </m:d>
                      </m:e>
                      <m:sup>
                        <m:f>
                          <m:fPr>
                            <m:ctrlPr>
                              <a:rPr lang="bg-BG" sz="4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en-GB" sz="4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4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𝐻</m:t>
                            </m:r>
                            <m:r>
                              <a:rPr lang="en-GB" sz="4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−1</m:t>
                            </m:r>
                          </m:den>
                        </m:f>
                      </m:sup>
                    </m:sSup>
                    <m:sSup>
                      <m:sSupPr>
                        <m:ctrlPr>
                          <a:rPr lang="is-IS" sz="4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s-IS" sz="4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bg-BG" sz="4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GB" sz="4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𝐸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4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GB" sz="4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𝑛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bg-BG" sz="4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en-GB" sz="4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4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1−</m:t>
                            </m:r>
                            <m:r>
                              <a:rPr lang="en-GB" sz="4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𝐻</m:t>
                            </m:r>
                          </m:den>
                        </m:f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t="-1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189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1041992" y="1552491"/>
            <a:ext cx="6687878" cy="2423732"/>
          </a:xfrm>
          <a:prstGeom prst="frame">
            <a:avLst>
              <a:gd name="adj1" fmla="val 121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743201" y="1001138"/>
            <a:ext cx="3532560" cy="574552"/>
          </a:xfrm>
        </p:spPr>
        <p:txBody>
          <a:bodyPr>
            <a:normAutofit/>
          </a:bodyPr>
          <a:lstStyle/>
          <a:p>
            <a:r>
              <a:rPr lang="en-GB" sz="2800" dirty="0" smtClean="0"/>
              <a:t>a-b </a:t>
            </a:r>
            <a:r>
              <a:rPr lang="en-GB" sz="2800" dirty="0"/>
              <a:t>&gt;</a:t>
            </a:r>
            <a:r>
              <a:rPr lang="en-GB" sz="2800" dirty="0" smtClean="0"/>
              <a:t> 0, </a:t>
            </a:r>
            <a:r>
              <a:rPr lang="en-GB" sz="2800" dirty="0"/>
              <a:t>S</a:t>
            </a:r>
            <a:r>
              <a:rPr lang="en-GB" sz="2800" dirty="0" smtClean="0"/>
              <a:t>table sliding</a:t>
            </a:r>
            <a:endParaRPr lang="en-GB" sz="2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492" b="21081"/>
          <a:stretch/>
        </p:blipFill>
        <p:spPr>
          <a:xfrm>
            <a:off x="1070228" y="1745408"/>
            <a:ext cx="3713118" cy="2071679"/>
          </a:xfrm>
          <a:prstGeom prst="rect">
            <a:avLst/>
          </a:prstGeom>
        </p:spPr>
      </p:pic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706889" y="1922697"/>
            <a:ext cx="2743434" cy="1717100"/>
            <a:chOff x="5360206" y="2840078"/>
            <a:chExt cx="3641534" cy="3534500"/>
          </a:xfrm>
        </p:grpSpPr>
        <p:sp>
          <p:nvSpPr>
            <p:cNvPr id="19" name="Left-Up Arrow 18"/>
            <p:cNvSpPr/>
            <p:nvPr/>
          </p:nvSpPr>
          <p:spPr>
            <a:xfrm rot="5400000">
              <a:off x="5863067" y="2709217"/>
              <a:ext cx="3007811" cy="3269534"/>
            </a:xfrm>
            <a:prstGeom prst="leftUpArrow">
              <a:avLst>
                <a:gd name="adj1" fmla="val 609"/>
                <a:gd name="adj2" fmla="val 1699"/>
                <a:gd name="adj3" fmla="val 431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5810865" y="3431458"/>
              <a:ext cx="2704485" cy="2369574"/>
            </a:xfrm>
            <a:custGeom>
              <a:avLst/>
              <a:gdLst>
                <a:gd name="connsiteX0" fmla="*/ 0 w 2054941"/>
                <a:gd name="connsiteY0" fmla="*/ 2369574 h 2369574"/>
                <a:gd name="connsiteX1" fmla="*/ 403122 w 2054941"/>
                <a:gd name="connsiteY1" fmla="*/ 344129 h 2369574"/>
                <a:gd name="connsiteX2" fmla="*/ 2054941 w 2054941"/>
                <a:gd name="connsiteY2" fmla="*/ 0 h 2369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4941" h="2369574">
                  <a:moveTo>
                    <a:pt x="0" y="2369574"/>
                  </a:moveTo>
                  <a:cubicBezTo>
                    <a:pt x="30316" y="1554316"/>
                    <a:pt x="60632" y="739058"/>
                    <a:pt x="403122" y="344129"/>
                  </a:cubicBezTo>
                  <a:cubicBezTo>
                    <a:pt x="745612" y="-50800"/>
                    <a:pt x="1581354" y="49161"/>
                    <a:pt x="2054941" y="0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Font typeface="+mj-lt"/>
                <a:buAutoNum type="arabicPeriod"/>
              </a:pPr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5360206" y="3313054"/>
                  <a:ext cx="252386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32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oMath>
                    </m:oMathPara>
                  </a14:m>
                  <a:endParaRPr lang="en-GB" sz="32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0206" y="3313054"/>
                  <a:ext cx="252386" cy="49244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r="-2778" b="-54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/>
            <p:cNvSpPr txBox="1"/>
            <p:nvPr/>
          </p:nvSpPr>
          <p:spPr>
            <a:xfrm>
              <a:off x="6941574" y="5851358"/>
              <a:ext cx="7024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 smtClean="0"/>
                <a:t>Slip</a:t>
              </a:r>
              <a:endParaRPr lang="en-GB" sz="2800" dirty="0"/>
            </a:p>
          </p:txBody>
        </p:sp>
      </p:grpSp>
      <p:sp>
        <p:nvSpPr>
          <p:cNvPr id="37" name="Title 1"/>
          <p:cNvSpPr txBox="1">
            <a:spLocks/>
          </p:cNvSpPr>
          <p:nvPr/>
        </p:nvSpPr>
        <p:spPr>
          <a:xfrm>
            <a:off x="543586" y="343862"/>
            <a:ext cx="7532124" cy="761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Earthquake nucleation: Rate and state friction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93" y="3976223"/>
            <a:ext cx="6490330" cy="22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6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33118" y="5701655"/>
            <a:ext cx="3693407" cy="1325563"/>
          </a:xfrm>
        </p:spPr>
        <p:txBody>
          <a:bodyPr>
            <a:normAutofit/>
          </a:bodyPr>
          <a:lstStyle/>
          <a:p>
            <a:r>
              <a:rPr lang="en-GB" sz="2800" dirty="0" smtClean="0"/>
              <a:t>a-b &lt; 0, Unstable sliding</a:t>
            </a:r>
            <a:endParaRPr lang="en-GB" sz="28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0841" y="3882192"/>
            <a:ext cx="3572080" cy="1977012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722742" y="3941835"/>
            <a:ext cx="2856287" cy="2045791"/>
            <a:chOff x="5559876" y="4165491"/>
            <a:chExt cx="3339157" cy="2788911"/>
          </a:xfrm>
        </p:grpSpPr>
        <p:sp>
          <p:nvSpPr>
            <p:cNvPr id="42" name="Left-Up Arrow 41"/>
            <p:cNvSpPr/>
            <p:nvPr/>
          </p:nvSpPr>
          <p:spPr>
            <a:xfrm rot="5400000">
              <a:off x="6280039" y="3738653"/>
              <a:ext cx="2192155" cy="3045832"/>
            </a:xfrm>
            <a:prstGeom prst="leftUpArrow">
              <a:avLst>
                <a:gd name="adj1" fmla="val 609"/>
                <a:gd name="adj2" fmla="val 1699"/>
                <a:gd name="adj3" fmla="val 431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5559876" y="4920215"/>
                  <a:ext cx="252605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32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oMath>
                    </m:oMathPara>
                  </a14:m>
                  <a:endParaRPr lang="en-GB" sz="32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9876" y="4920215"/>
                  <a:ext cx="252605" cy="49244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32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/>
            <p:cNvSpPr txBox="1"/>
            <p:nvPr/>
          </p:nvSpPr>
          <p:spPr>
            <a:xfrm>
              <a:off x="7018913" y="6325945"/>
              <a:ext cx="1015145" cy="628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 smtClean="0"/>
                <a:t>Slip</a:t>
              </a:r>
              <a:endParaRPr lang="en-GB" sz="2800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5906814" y="4572000"/>
              <a:ext cx="662152" cy="1744717"/>
            </a:xfrm>
            <a:custGeom>
              <a:avLst/>
              <a:gdLst>
                <a:gd name="connsiteX0" fmla="*/ 0 w 662152"/>
                <a:gd name="connsiteY0" fmla="*/ 1744717 h 1744717"/>
                <a:gd name="connsiteX1" fmla="*/ 367862 w 662152"/>
                <a:gd name="connsiteY1" fmla="*/ 441434 h 1744717"/>
                <a:gd name="connsiteX2" fmla="*/ 662152 w 662152"/>
                <a:gd name="connsiteY2" fmla="*/ 0 h 1744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2152" h="1744717">
                  <a:moveTo>
                    <a:pt x="0" y="1744717"/>
                  </a:moveTo>
                  <a:cubicBezTo>
                    <a:pt x="128751" y="1238468"/>
                    <a:pt x="257503" y="732220"/>
                    <a:pt x="367862" y="441434"/>
                  </a:cubicBezTo>
                  <a:cubicBezTo>
                    <a:pt x="478221" y="150648"/>
                    <a:pt x="662152" y="0"/>
                    <a:pt x="662152" y="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6568966" y="4572000"/>
              <a:ext cx="136634" cy="6895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Freeform 46"/>
            <p:cNvSpPr/>
            <p:nvPr/>
          </p:nvSpPr>
          <p:spPr>
            <a:xfrm>
              <a:off x="6703411" y="4572000"/>
              <a:ext cx="315502" cy="698062"/>
            </a:xfrm>
            <a:custGeom>
              <a:avLst/>
              <a:gdLst>
                <a:gd name="connsiteX0" fmla="*/ 0 w 262758"/>
                <a:gd name="connsiteY0" fmla="*/ 662152 h 662152"/>
                <a:gd name="connsiteX1" fmla="*/ 115613 w 262758"/>
                <a:gd name="connsiteY1" fmla="*/ 210207 h 662152"/>
                <a:gd name="connsiteX2" fmla="*/ 262758 w 262758"/>
                <a:gd name="connsiteY2" fmla="*/ 0 h 66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758" h="662152">
                  <a:moveTo>
                    <a:pt x="0" y="662152"/>
                  </a:moveTo>
                  <a:cubicBezTo>
                    <a:pt x="35910" y="491359"/>
                    <a:pt x="71820" y="320566"/>
                    <a:pt x="115613" y="210207"/>
                  </a:cubicBezTo>
                  <a:cubicBezTo>
                    <a:pt x="159406" y="99848"/>
                    <a:pt x="262758" y="0"/>
                    <a:pt x="262758" y="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7018913" y="4572000"/>
              <a:ext cx="202068" cy="9525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reeform 48"/>
            <p:cNvSpPr/>
            <p:nvPr/>
          </p:nvSpPr>
          <p:spPr>
            <a:xfrm>
              <a:off x="7226300" y="4533900"/>
              <a:ext cx="349250" cy="990600"/>
            </a:xfrm>
            <a:custGeom>
              <a:avLst/>
              <a:gdLst>
                <a:gd name="connsiteX0" fmla="*/ 0 w 349250"/>
                <a:gd name="connsiteY0" fmla="*/ 990600 h 990600"/>
                <a:gd name="connsiteX1" fmla="*/ 152400 w 349250"/>
                <a:gd name="connsiteY1" fmla="*/ 349250 h 990600"/>
                <a:gd name="connsiteX2" fmla="*/ 349250 w 349250"/>
                <a:gd name="connsiteY2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9250" h="990600">
                  <a:moveTo>
                    <a:pt x="0" y="990600"/>
                  </a:moveTo>
                  <a:cubicBezTo>
                    <a:pt x="47096" y="752475"/>
                    <a:pt x="94192" y="514350"/>
                    <a:pt x="152400" y="349250"/>
                  </a:cubicBezTo>
                  <a:cubicBezTo>
                    <a:pt x="210608" y="184150"/>
                    <a:pt x="349250" y="0"/>
                    <a:pt x="349250" y="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7575550" y="4533900"/>
              <a:ext cx="184150" cy="10033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Freeform 50"/>
            <p:cNvSpPr/>
            <p:nvPr/>
          </p:nvSpPr>
          <p:spPr>
            <a:xfrm>
              <a:off x="7759700" y="4425950"/>
              <a:ext cx="469900" cy="1111250"/>
            </a:xfrm>
            <a:custGeom>
              <a:avLst/>
              <a:gdLst>
                <a:gd name="connsiteX0" fmla="*/ 0 w 469900"/>
                <a:gd name="connsiteY0" fmla="*/ 1111250 h 1111250"/>
                <a:gd name="connsiteX1" fmla="*/ 241300 w 469900"/>
                <a:gd name="connsiteY1" fmla="*/ 184150 h 1111250"/>
                <a:gd name="connsiteX2" fmla="*/ 469900 w 469900"/>
                <a:gd name="connsiteY2" fmla="*/ 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9900" h="1111250">
                  <a:moveTo>
                    <a:pt x="0" y="1111250"/>
                  </a:moveTo>
                  <a:cubicBezTo>
                    <a:pt x="81491" y="740304"/>
                    <a:pt x="162983" y="369358"/>
                    <a:pt x="241300" y="184150"/>
                  </a:cubicBezTo>
                  <a:cubicBezTo>
                    <a:pt x="319617" y="-1058"/>
                    <a:pt x="469900" y="0"/>
                    <a:pt x="469900" y="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8229600" y="4425950"/>
              <a:ext cx="182115" cy="106427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Frame 52"/>
          <p:cNvSpPr/>
          <p:nvPr/>
        </p:nvSpPr>
        <p:spPr>
          <a:xfrm>
            <a:off x="1075565" y="3797012"/>
            <a:ext cx="6823002" cy="2275377"/>
          </a:xfrm>
          <a:prstGeom prst="frame">
            <a:avLst>
              <a:gd name="adj1" fmla="val 121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492" b="21081"/>
          <a:stretch/>
        </p:blipFill>
        <p:spPr>
          <a:xfrm>
            <a:off x="1187439" y="1623215"/>
            <a:ext cx="3624119" cy="2022023"/>
          </a:xfrm>
          <a:prstGeom prst="rect">
            <a:avLst/>
          </a:prstGeom>
        </p:spPr>
      </p:pic>
      <p:grpSp>
        <p:nvGrpSpPr>
          <p:cNvPr id="56" name="Group 55"/>
          <p:cNvGrpSpPr>
            <a:grpSpLocks noChangeAspect="1"/>
          </p:cNvGrpSpPr>
          <p:nvPr/>
        </p:nvGrpSpPr>
        <p:grpSpPr>
          <a:xfrm>
            <a:off x="4658074" y="1633513"/>
            <a:ext cx="2920956" cy="1828210"/>
            <a:chOff x="5360206" y="2840078"/>
            <a:chExt cx="3641534" cy="3534500"/>
          </a:xfrm>
        </p:grpSpPr>
        <p:sp>
          <p:nvSpPr>
            <p:cNvPr id="57" name="Left-Up Arrow 56"/>
            <p:cNvSpPr/>
            <p:nvPr/>
          </p:nvSpPr>
          <p:spPr>
            <a:xfrm rot="5400000">
              <a:off x="5863067" y="2709217"/>
              <a:ext cx="3007811" cy="3269534"/>
            </a:xfrm>
            <a:prstGeom prst="leftUpArrow">
              <a:avLst>
                <a:gd name="adj1" fmla="val 609"/>
                <a:gd name="adj2" fmla="val 1699"/>
                <a:gd name="adj3" fmla="val 431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Freeform 57"/>
            <p:cNvSpPr/>
            <p:nvPr/>
          </p:nvSpPr>
          <p:spPr>
            <a:xfrm>
              <a:off x="5810865" y="3431458"/>
              <a:ext cx="2704485" cy="2369574"/>
            </a:xfrm>
            <a:custGeom>
              <a:avLst/>
              <a:gdLst>
                <a:gd name="connsiteX0" fmla="*/ 0 w 2054941"/>
                <a:gd name="connsiteY0" fmla="*/ 2369574 h 2369574"/>
                <a:gd name="connsiteX1" fmla="*/ 403122 w 2054941"/>
                <a:gd name="connsiteY1" fmla="*/ 344129 h 2369574"/>
                <a:gd name="connsiteX2" fmla="*/ 2054941 w 2054941"/>
                <a:gd name="connsiteY2" fmla="*/ 0 h 2369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4941" h="2369574">
                  <a:moveTo>
                    <a:pt x="0" y="2369574"/>
                  </a:moveTo>
                  <a:cubicBezTo>
                    <a:pt x="30316" y="1554316"/>
                    <a:pt x="60632" y="739058"/>
                    <a:pt x="403122" y="344129"/>
                  </a:cubicBezTo>
                  <a:cubicBezTo>
                    <a:pt x="745612" y="-50800"/>
                    <a:pt x="1581354" y="49161"/>
                    <a:pt x="2054941" y="0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Font typeface="+mj-lt"/>
                <a:buAutoNum type="arabicPeriod"/>
              </a:pPr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/>
                <p:cNvSpPr txBox="1"/>
                <p:nvPr/>
              </p:nvSpPr>
              <p:spPr>
                <a:xfrm>
                  <a:off x="5360206" y="3313054"/>
                  <a:ext cx="252386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32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oMath>
                    </m:oMathPara>
                  </a14:m>
                  <a:endParaRPr lang="en-GB" sz="32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0206" y="3313054"/>
                  <a:ext cx="252386" cy="49244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r="-2778" b="-54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TextBox 59"/>
            <p:cNvSpPr txBox="1"/>
            <p:nvPr/>
          </p:nvSpPr>
          <p:spPr>
            <a:xfrm>
              <a:off x="6941574" y="5851358"/>
              <a:ext cx="7024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 smtClean="0"/>
                <a:t>Slip</a:t>
              </a:r>
              <a:endParaRPr lang="en-GB" sz="2800" dirty="0"/>
            </a:p>
          </p:txBody>
        </p:sp>
      </p:grpSp>
      <p:sp>
        <p:nvSpPr>
          <p:cNvPr id="61" name="Title 1"/>
          <p:cNvSpPr txBox="1">
            <a:spLocks/>
          </p:cNvSpPr>
          <p:nvPr/>
        </p:nvSpPr>
        <p:spPr>
          <a:xfrm>
            <a:off x="501054" y="343862"/>
            <a:ext cx="7532124" cy="761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Earthquake nucleation: Rate and state friction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164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87668" y="1807647"/>
            <a:ext cx="365760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-Explains gouge friction well and the </a:t>
            </a:r>
            <a:r>
              <a:rPr lang="en-GB" sz="2800" dirty="0" smtClean="0"/>
              <a:t>‘spectrum </a:t>
            </a:r>
            <a:r>
              <a:rPr lang="en-GB" sz="2800" dirty="0" smtClean="0"/>
              <a:t>of fault </a:t>
            </a:r>
            <a:r>
              <a:rPr lang="en-GB" sz="2800" dirty="0" smtClean="0"/>
              <a:t>slip’ </a:t>
            </a:r>
            <a:r>
              <a:rPr lang="en-GB" sz="2800" dirty="0" smtClean="0"/>
              <a:t>(e.g. </a:t>
            </a:r>
            <a:r>
              <a:rPr lang="en-GB" sz="2800" dirty="0" err="1" smtClean="0"/>
              <a:t>Marone</a:t>
            </a:r>
            <a:r>
              <a:rPr lang="en-GB" sz="2800" dirty="0" smtClean="0"/>
              <a:t> 1998, Leeman 2016 etc</a:t>
            </a:r>
            <a:r>
              <a:rPr lang="en-GB" sz="2800" dirty="0" smtClean="0"/>
              <a:t>.)- used by many seismologists to model fault slip.</a:t>
            </a:r>
            <a:endParaRPr lang="en-GB" sz="2800" dirty="0"/>
          </a:p>
          <a:p>
            <a:endParaRPr lang="en-GB" sz="2800" dirty="0"/>
          </a:p>
          <a:p>
            <a:r>
              <a:rPr lang="en-GB" sz="2800" dirty="0" smtClean="0"/>
              <a:t>-What about inhomogeneity?</a:t>
            </a:r>
            <a:endParaRPr lang="en-GB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166" y="4119626"/>
            <a:ext cx="4774603" cy="2642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492" b="21081"/>
          <a:stretch/>
        </p:blipFill>
        <p:spPr>
          <a:xfrm>
            <a:off x="409558" y="1637524"/>
            <a:ext cx="4846211" cy="270387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01054" y="343862"/>
            <a:ext cx="7532124" cy="761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Earthquake nucleation: Rate and state friction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918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Fault zone roughness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3974403" cy="4677838"/>
          </a:xfrm>
        </p:spPr>
        <p:txBody>
          <a:bodyPr>
            <a:normAutofit/>
          </a:bodyPr>
          <a:lstStyle/>
          <a:p>
            <a:r>
              <a:rPr lang="en-GB" dirty="0" smtClean="0"/>
              <a:t>Faults are rough over many orders of magnitude, a form of inhomogeneity</a:t>
            </a:r>
            <a:endParaRPr lang="en-GB" b="1" dirty="0" smtClean="0"/>
          </a:p>
          <a:p>
            <a:r>
              <a:rPr lang="en-GB" dirty="0" smtClean="0"/>
              <a:t>In theory and limited experimentation, roughness can be shown to control the strength, nucleation size, and the critical slip distance, D</a:t>
            </a:r>
            <a:r>
              <a:rPr lang="en-GB" baseline="-25000" dirty="0" smtClean="0"/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62737" y="6205997"/>
            <a:ext cx="350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Modified after Candela et al. 2012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2128" y="3907742"/>
            <a:ext cx="4008835" cy="23836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t="29504" r="20116" b="25484"/>
          <a:stretch/>
        </p:blipFill>
        <p:spPr>
          <a:xfrm>
            <a:off x="5283533" y="1435392"/>
            <a:ext cx="3605653" cy="21139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47470" y="3581286"/>
            <a:ext cx="3129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Fault mirror at </a:t>
            </a:r>
            <a:r>
              <a:rPr lang="en-GB" smtClean="0"/>
              <a:t>the Hoover Dam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49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Methodology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290591" cy="4351338"/>
          </a:xfrm>
        </p:spPr>
        <p:txBody>
          <a:bodyPr>
            <a:normAutofit/>
          </a:bodyPr>
          <a:lstStyle/>
          <a:p>
            <a:r>
              <a:rPr lang="en-GB" dirty="0" smtClean="0"/>
              <a:t>We utilise vertically pre-cut westerly granite to create a ‘direct shear’ geometry</a:t>
            </a:r>
          </a:p>
          <a:p>
            <a:r>
              <a:rPr lang="en-GB" dirty="0" smtClean="0"/>
              <a:t>Samples are polished to a fine (&lt;1 𝜇m) finish, and a range of grits applied</a:t>
            </a:r>
          </a:p>
          <a:p>
            <a:r>
              <a:rPr lang="en-GB" dirty="0"/>
              <a:t>Normal </a:t>
            </a:r>
            <a:r>
              <a:rPr lang="en-GB" dirty="0" smtClean="0"/>
              <a:t>stress varied at </a:t>
            </a:r>
            <a:r>
              <a:rPr lang="en-GB" dirty="0"/>
              <a:t>30, 100, 150 &amp; 200 MPa</a:t>
            </a:r>
          </a:p>
          <a:p>
            <a:endParaRPr lang="en-GB" dirty="0" smtClean="0"/>
          </a:p>
          <a:p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585" y="1690689"/>
            <a:ext cx="3596109" cy="472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1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703" b="5294"/>
          <a:stretch/>
        </p:blipFill>
        <p:spPr>
          <a:xfrm>
            <a:off x="265093" y="452110"/>
            <a:ext cx="7342207" cy="60207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2497" y="1688509"/>
            <a:ext cx="18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Smooth</a:t>
            </a:r>
            <a:endParaRPr lang="en-GB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5595407" y="1720129"/>
            <a:ext cx="1504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Rough</a:t>
            </a:r>
            <a:endParaRPr lang="en-GB" sz="40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844077" y="2044804"/>
            <a:ext cx="163973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538316" y="6242024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/>
              <a:t>Z</a:t>
            </a:r>
            <a:r>
              <a:rPr lang="en-GB" sz="2400" baseline="-25000" dirty="0" err="1" smtClean="0"/>
              <a:t>rms</a:t>
            </a:r>
            <a:r>
              <a:rPr lang="en-GB" sz="2400" baseline="-25000" dirty="0" smtClean="0"/>
              <a:t> </a:t>
            </a:r>
            <a:r>
              <a:rPr lang="en-GB" sz="2400" dirty="0" smtClean="0"/>
              <a:t>[m]</a:t>
            </a:r>
            <a:endParaRPr lang="en-GB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588" y="2726557"/>
            <a:ext cx="3264061" cy="1965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21" y="2726557"/>
            <a:ext cx="3264061" cy="196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3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45220</TotalTime>
  <Words>853</Words>
  <Application>Microsoft Macintosh PowerPoint</Application>
  <PresentationFormat>On-screen Show (4:3)</PresentationFormat>
  <Paragraphs>188</Paragraphs>
  <Slides>34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Calibri</vt:lpstr>
      <vt:lpstr>Calibri Light</vt:lpstr>
      <vt:lpstr>Cambria Math</vt:lpstr>
      <vt:lpstr>Mangal</vt:lpstr>
      <vt:lpstr>Wingdings</vt:lpstr>
      <vt:lpstr>Arial</vt:lpstr>
      <vt:lpstr>Office Theme</vt:lpstr>
      <vt:lpstr>Earthquake nucleation on rough faults; laboratory constraints</vt:lpstr>
      <vt:lpstr>Contents</vt:lpstr>
      <vt:lpstr>PowerPoint Presentation</vt:lpstr>
      <vt:lpstr>a-b &gt; 0, Stable sliding</vt:lpstr>
      <vt:lpstr>a-b &lt; 0, Unstable sliding</vt:lpstr>
      <vt:lpstr>PowerPoint Presentation</vt:lpstr>
      <vt:lpstr>Fault zone roughness</vt:lpstr>
      <vt:lpstr>Methodology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Stability map</vt:lpstr>
      <vt:lpstr>VS friction  Stress drop</vt:lpstr>
      <vt:lpstr>VS friction  Stress drop</vt:lpstr>
      <vt:lpstr>A departure from RSF?</vt:lpstr>
      <vt:lpstr>A departure from RSF?</vt:lpstr>
      <vt:lpstr>Nucleation length scaling</vt:lpstr>
      <vt:lpstr>Nucleation length scaling</vt:lpstr>
      <vt:lpstr>Nucleation length scaling</vt:lpstr>
      <vt:lpstr>Void length scaling</vt:lpstr>
      <vt:lpstr>Elastic contact scaling- 2d elastic model</vt:lpstr>
      <vt:lpstr>Elastic contact scaling- 2d elastic model</vt:lpstr>
      <vt:lpstr>A new stability criterion?</vt:lpstr>
      <vt:lpstr>PowerPoint Presentation</vt:lpstr>
      <vt:lpstr>Conclusion</vt:lpstr>
      <vt:lpstr>Speculation: Scaling lab results to real faults</vt:lpstr>
      <vt:lpstr>Speculation: Scaling lab results to real faults</vt:lpstr>
      <vt:lpstr>Questions</vt:lpstr>
      <vt:lpstr>Asperity length modelling</vt:lpstr>
      <vt:lpstr>Effects of slip on asperity distributions</vt:lpstr>
      <vt:lpstr>Generalisation of 𝜆c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Fault roughness controls slip stability: influences of geometric scaling</dc:title>
  <dc:creator>Chris Harbord</dc:creator>
  <cp:lastModifiedBy>Chris Harbord</cp:lastModifiedBy>
  <cp:revision>338</cp:revision>
  <cp:lastPrinted>2017-04-06T07:22:01Z</cp:lastPrinted>
  <dcterms:created xsi:type="dcterms:W3CDTF">2016-03-03T11:22:39Z</dcterms:created>
  <dcterms:modified xsi:type="dcterms:W3CDTF">2017-04-06T08:29:20Z</dcterms:modified>
</cp:coreProperties>
</file>