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e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08" r:id="rId3"/>
    <p:sldId id="310" r:id="rId4"/>
    <p:sldId id="311" r:id="rId5"/>
    <p:sldId id="314" r:id="rId6"/>
    <p:sldId id="317" r:id="rId7"/>
    <p:sldId id="312" r:id="rId8"/>
    <p:sldId id="321" r:id="rId9"/>
    <p:sldId id="319" r:id="rId10"/>
    <p:sldId id="318" r:id="rId11"/>
    <p:sldId id="320" r:id="rId12"/>
    <p:sldId id="289" r:id="rId13"/>
    <p:sldId id="330" r:id="rId14"/>
    <p:sldId id="279" r:id="rId15"/>
    <p:sldId id="263" r:id="rId16"/>
    <p:sldId id="303" r:id="rId17"/>
    <p:sldId id="304" r:id="rId18"/>
    <p:sldId id="305" r:id="rId19"/>
    <p:sldId id="306" r:id="rId20"/>
    <p:sldId id="278" r:id="rId21"/>
    <p:sldId id="277" r:id="rId22"/>
    <p:sldId id="276" r:id="rId23"/>
    <p:sldId id="275" r:id="rId24"/>
    <p:sldId id="327" r:id="rId25"/>
    <p:sldId id="331" r:id="rId26"/>
    <p:sldId id="286" r:id="rId27"/>
    <p:sldId id="322" r:id="rId28"/>
    <p:sldId id="282" r:id="rId29"/>
    <p:sldId id="324" r:id="rId30"/>
    <p:sldId id="285" r:id="rId31"/>
    <p:sldId id="329" r:id="rId32"/>
    <p:sldId id="325" r:id="rId33"/>
    <p:sldId id="326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0F0"/>
    <a:srgbClr val="93F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722E-FDA2-244B-8760-6AE86324B05C}" type="datetimeFigureOut">
              <a:rPr lang="fr-FR" smtClean="0"/>
              <a:t>04/04/17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6B9F4-8EF5-3948-87BC-EC5DFB68F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21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54F55-08ED-E446-BA12-A39AAF808439}" type="datetimeFigureOut">
              <a:rPr lang="fr-FR" smtClean="0"/>
              <a:t>04/04/17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BD5B9-EDC4-6847-8372-21FB011C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4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D5B9-EDC4-6847-8372-21FB011CC8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3B29-0ED9-264C-9104-F1D7E32786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3B29-0ED9-264C-9104-F1D7E32786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Gravity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similar</a:t>
            </a:r>
            <a:r>
              <a:rPr lang="fr-FR" baseline="0" dirty="0" smtClean="0"/>
              <a:t> to surface </a:t>
            </a:r>
            <a:r>
              <a:rPr lang="fr-FR" baseline="0" dirty="0" err="1" smtClean="0"/>
              <a:t>waves</a:t>
            </a:r>
            <a:r>
              <a:rPr lang="fr-FR" baseline="0" dirty="0" smtClean="0"/>
              <a:t> in incompressible </a:t>
            </a:r>
            <a:r>
              <a:rPr lang="fr-FR" baseline="0" dirty="0" err="1" smtClean="0"/>
              <a:t>fluid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decreases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rapidly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endParaRPr lang="fr-FR" baseline="0" dirty="0" smtClean="0"/>
          </a:p>
          <a:p>
            <a:r>
              <a:rPr lang="fr-FR" baseline="0" dirty="0" smtClean="0"/>
              <a:t>Compression </a:t>
            </a:r>
            <a:r>
              <a:rPr lang="fr-FR" baseline="0" dirty="0" err="1" smtClean="0"/>
              <a:t>waves</a:t>
            </a:r>
            <a:r>
              <a:rPr lang="fr-FR" baseline="0" dirty="0" smtClean="0"/>
              <a:t> of large </a:t>
            </a:r>
            <a:r>
              <a:rPr lang="fr-FR" baseline="0" dirty="0" err="1" smtClean="0"/>
              <a:t>wvelength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controlled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compressibility</a:t>
            </a:r>
            <a:r>
              <a:rPr lang="fr-FR" baseline="0" dirty="0" smtClean="0"/>
              <a:t> of the medium. Not </a:t>
            </a:r>
            <a:r>
              <a:rPr lang="fr-FR" baseline="0" dirty="0" err="1" smtClean="0"/>
              <a:t>attenuated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endParaRPr lang="fr-FR" baseline="0" dirty="0" smtClean="0"/>
          </a:p>
          <a:p>
            <a:endParaRPr lang="fr-FR" baseline="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D8B3-114F-FF48-8D5B-6DE1858F70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3B29-0ED9-264C-9104-F1D7E32786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</a:t>
            </a:r>
            <a:r>
              <a:rPr lang="en-US" dirty="0" err="1" smtClean="0"/>
              <a:t>plot_beam_spectrum.py</a:t>
            </a:r>
            <a:r>
              <a:rPr lang="en-US" dirty="0" smtClean="0"/>
              <a:t> data/XK_AFRICAN_RIFT_2013/2013.176.00.00.beam.npz --period 7</a:t>
            </a:r>
          </a:p>
          <a:p>
            <a:r>
              <a:rPr lang="en-US" dirty="0" smtClean="0"/>
              <a:t>(26/6)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D5B9-EDC4-6847-8372-21FB011CC8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</a:t>
            </a:r>
            <a:r>
              <a:rPr lang="en-US" dirty="0" err="1" smtClean="0"/>
              <a:t>plot_beam_spectrum.py</a:t>
            </a:r>
            <a:r>
              <a:rPr lang="en-US" dirty="0" smtClean="0"/>
              <a:t> data/XK_AFRICAN_RIFT_2013/2013.176.00.00.beam.npz --period 7</a:t>
            </a:r>
          </a:p>
          <a:p>
            <a:r>
              <a:rPr lang="en-US" dirty="0" smtClean="0"/>
              <a:t>(26/6)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D5B9-EDC4-6847-8372-21FB011CC8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3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6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9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1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8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9EBC5-3189-184B-82FE-664E5651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5.png"/><Relationship Id="rId9" Type="http://schemas.openxmlformats.org/officeDocument/2006/relationships/image" Target="../media/image3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1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4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4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4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.png"/><Relationship Id="rId7" Type="http://schemas.openxmlformats.org/officeDocument/2006/relationships/image" Target="../media/image3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3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55.png"/><Relationship Id="rId7" Type="http://schemas.openxmlformats.org/officeDocument/2006/relationships/image" Target="../media/image75.png"/><Relationship Id="rId8" Type="http://schemas.openxmlformats.org/officeDocument/2006/relationships/image" Target="../media/image5.png"/><Relationship Id="rId9" Type="http://schemas.openxmlformats.org/officeDocument/2006/relationships/image" Target="../media/image3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23.png"/><Relationship Id="rId7" Type="http://schemas.openxmlformats.org/officeDocument/2006/relationships/image" Target="../media/image5.png"/><Relationship Id="rId8" Type="http://schemas.openxmlformats.org/officeDocument/2006/relationships/image" Target="../media/image3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apture d’écran 2016-08-18 à 16.27.47.pn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33582" y="45429"/>
            <a:ext cx="8388595" cy="181984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b="1" dirty="0"/>
              <a:t>Frequency dependent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microseismic</a:t>
            </a:r>
            <a:r>
              <a:rPr lang="en-US" sz="4000" b="1" dirty="0" smtClean="0"/>
              <a:t> sources</a:t>
            </a:r>
            <a:br>
              <a:rPr lang="en-US" sz="4000" b="1" dirty="0" smtClean="0"/>
            </a:br>
            <a:endParaRPr lang="en-US" sz="40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8921" y="2173514"/>
            <a:ext cx="8865079" cy="32205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E. Stutzmann</a:t>
            </a:r>
            <a:r>
              <a:rPr lang="en-US" b="1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M.  Meschede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V. Farra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M. Schimmel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F. Ardhuin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L. Gualtieri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A. </a:t>
            </a:r>
            <a:r>
              <a:rPr lang="en-US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Mangeney</a:t>
            </a:r>
            <a:r>
              <a:rPr lang="en-US" baseline="3000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 5" descr="Capture d’écran 2015-05-27 à 17.1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5758"/>
            <a:ext cx="9144000" cy="548868"/>
          </a:xfrm>
          <a:prstGeom prst="rect">
            <a:avLst/>
          </a:prstGeom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1" y="6060976"/>
            <a:ext cx="550513" cy="80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1" y="6163077"/>
            <a:ext cx="1190840" cy="60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097" y="6178122"/>
            <a:ext cx="649245" cy="6015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6298772"/>
            <a:ext cx="1832176" cy="3251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830" y="6234566"/>
            <a:ext cx="1035104" cy="420511"/>
          </a:xfrm>
          <a:prstGeom prst="rect">
            <a:avLst/>
          </a:prstGeom>
        </p:spPr>
      </p:pic>
      <p:pic>
        <p:nvPicPr>
          <p:cNvPr id="12" name="Image 11" descr="logo ICTJ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00" y="6120509"/>
            <a:ext cx="1333351" cy="428658"/>
          </a:xfrm>
          <a:prstGeom prst="rect">
            <a:avLst/>
          </a:prstGeom>
        </p:spPr>
      </p:pic>
      <p:pic>
        <p:nvPicPr>
          <p:cNvPr id="14" name="Image 13" descr="logo ifremer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/>
          <a:stretch/>
        </p:blipFill>
        <p:spPr>
          <a:xfrm>
            <a:off x="4845610" y="6439910"/>
            <a:ext cx="1672221" cy="4843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541" y="3979990"/>
            <a:ext cx="6404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Institut</a:t>
            </a:r>
            <a:r>
              <a:rPr lang="en-US" dirty="0">
                <a:solidFill>
                  <a:srgbClr val="000000"/>
                </a:solidFill>
              </a:rPr>
              <a:t> de Physique du Globe de Paris, France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CSIC-ICJTA, Barcelona, Spain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IFREMER, Brest, France</a:t>
            </a:r>
          </a:p>
          <a:p>
            <a:pPr marL="342900" indent="-342900">
              <a:buAutoNum type="arabicPeriod"/>
            </a:pPr>
            <a:r>
              <a:rPr lang="en-US" dirty="0" smtClean="0"/>
              <a:t>Lamont</a:t>
            </a:r>
            <a:r>
              <a:rPr lang="en-US" dirty="0"/>
              <a:t>-Doherty Earth Observatory, Columbia University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346942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Capture d’écran 2016-09-14 à 14.23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75" b="-13075"/>
          <a:stretch>
            <a:fillRect/>
          </a:stretch>
        </p:blipFill>
        <p:spPr>
          <a:xfrm>
            <a:off x="457200" y="919018"/>
            <a:ext cx="8229600" cy="4525963"/>
          </a:xfr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-890197" y="-66599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Secondary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microseism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modeling (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period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1-10 s)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53062" y="693609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Mostly Rayleigh waves: </a:t>
            </a:r>
            <a:endParaRPr lang="en-US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TIDES 09/2016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1254" y="6584524"/>
            <a:ext cx="1547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Stutzmann at al. 2012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11101" y="5603403"/>
            <a:ext cx="5442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</a:t>
            </a:r>
            <a:r>
              <a:rPr lang="en-US" dirty="0" err="1" smtClean="0"/>
              <a:t>ood</a:t>
            </a:r>
            <a:r>
              <a:rPr lang="en-US" dirty="0" smtClean="0"/>
              <a:t> agreement that can still be improved:</a:t>
            </a:r>
          </a:p>
          <a:p>
            <a:r>
              <a:rPr lang="en-US" dirty="0" smtClean="0"/>
              <a:t>-    Wave </a:t>
            </a:r>
            <a:r>
              <a:rPr lang="en-US" dirty="0"/>
              <a:t>model coastal reflection not well known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Seismic attenuation no well known for periods 3-10 s</a:t>
            </a: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ource site effect do not includes sediments</a:t>
            </a:r>
          </a:p>
        </p:txBody>
      </p:sp>
      <p:pic>
        <p:nvPicPr>
          <p:cNvPr id="9" name="Image 8" descr="Capture d’écran 2016-09-14 à 14.24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5170141"/>
            <a:ext cx="6107545" cy="54967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2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Image 12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14" name="Image 13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16" name="Image 15" descr="Capture d’écran 2015-05-27 à 17.11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70105" y="2677010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317842" y="4206364"/>
            <a:ext cx="10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Synthetic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1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263" y="-193760"/>
            <a:ext cx="9120954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Secondary microseisms body waves</a:t>
            </a:r>
            <a:endParaRPr lang="en-US" sz="2800" dirty="0"/>
          </a:p>
        </p:txBody>
      </p:sp>
      <p:pic>
        <p:nvPicPr>
          <p:cNvPr id="5" name="Espace réservé du contenu 4" descr="Capture d’écran 2017-03-29 à 14.56.3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968"/>
          <a:stretch/>
        </p:blipFill>
        <p:spPr>
          <a:xfrm>
            <a:off x="1222228" y="1108714"/>
            <a:ext cx="5005102" cy="3198594"/>
          </a:xfrm>
        </p:spPr>
      </p:pic>
      <p:pic>
        <p:nvPicPr>
          <p:cNvPr id="6" name="Image 5" descr="Capture d’écran 2014-02-06 à 09.5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2704"/>
            <a:ext cx="1558636" cy="13735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72322" y="1194935"/>
            <a:ext cx="1082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Typhon </a:t>
            </a:r>
            <a:r>
              <a:rPr lang="en-US" sz="1400" dirty="0" err="1" smtClean="0">
                <a:solidFill>
                  <a:srgbClr val="FFFFFF"/>
                </a:solidFill>
              </a:rPr>
              <a:t>Ioke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endParaRPr lang="en-US" sz="1400" dirty="0" smtClean="0">
              <a:solidFill>
                <a:srgbClr val="FFFFFF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872499" y="1775380"/>
            <a:ext cx="1590892" cy="530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Capture d’écran 2016-09-14 à 17.47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36" y="1655842"/>
            <a:ext cx="1705093" cy="1743765"/>
          </a:xfrm>
          <a:prstGeom prst="rect">
            <a:avLst/>
          </a:prstGeom>
        </p:spPr>
      </p:pic>
      <p:pic>
        <p:nvPicPr>
          <p:cNvPr id="18" name="Image 17" descr="Capture d’écran 2016-12-05 à 19.4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21" y="772176"/>
            <a:ext cx="9216322" cy="423814"/>
          </a:xfrm>
          <a:prstGeom prst="rect">
            <a:avLst/>
          </a:prstGeom>
        </p:spPr>
      </p:pic>
      <p:sp>
        <p:nvSpPr>
          <p:cNvPr id="19" name="Triangle isocèle 18"/>
          <p:cNvSpPr/>
          <p:nvPr/>
        </p:nvSpPr>
        <p:spPr>
          <a:xfrm>
            <a:off x="3427325" y="2019534"/>
            <a:ext cx="183607" cy="12239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7172069" y="1772598"/>
            <a:ext cx="10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3610933" y="2111969"/>
            <a:ext cx="3241903" cy="299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figure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91" y="4307307"/>
            <a:ext cx="3380009" cy="2535007"/>
          </a:xfrm>
          <a:prstGeom prst="rect">
            <a:avLst/>
          </a:prstGeom>
        </p:spPr>
      </p:pic>
      <p:sp>
        <p:nvSpPr>
          <p:cNvPr id="27" name="Titre 1"/>
          <p:cNvSpPr txBox="1">
            <a:spLocks/>
          </p:cNvSpPr>
          <p:nvPr/>
        </p:nvSpPr>
        <p:spPr>
          <a:xfrm>
            <a:off x="6177381" y="3992327"/>
            <a:ext cx="2741031" cy="4577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Back projection</a:t>
            </a:r>
            <a:endParaRPr lang="en-US" sz="2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405473" y="4611723"/>
            <a:ext cx="73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T</a:t>
            </a:r>
            <a:r>
              <a:rPr lang="en-US" sz="1400" dirty="0" err="1" smtClean="0">
                <a:solidFill>
                  <a:srgbClr val="FF0000"/>
                </a:solidFill>
              </a:rPr>
              <a:t>yphon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track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229265" y="6414533"/>
            <a:ext cx="2856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e. g. Zhang et al. 2010, </a:t>
            </a:r>
            <a:r>
              <a:rPr lang="en-US" sz="1200" dirty="0" err="1" smtClean="0"/>
              <a:t>Gualtieri</a:t>
            </a:r>
            <a:r>
              <a:rPr lang="en-US" sz="1200" dirty="0" smtClean="0"/>
              <a:t> et al. 2014</a:t>
            </a:r>
            <a:endParaRPr lang="en-US" sz="1200" dirty="0"/>
          </a:p>
        </p:txBody>
      </p:sp>
      <p:pic>
        <p:nvPicPr>
          <p:cNvPr id="31" name="Espace réservé du contenu 6" descr="Capture d’écran 2016-09-15 à 12.15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3" r="-26193"/>
          <a:stretch>
            <a:fillRect/>
          </a:stretch>
        </p:blipFill>
        <p:spPr>
          <a:xfrm>
            <a:off x="-362300" y="4504001"/>
            <a:ext cx="4280298" cy="2353999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488234" y="3992327"/>
            <a:ext cx="2741031" cy="69588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Beamforming</a:t>
            </a:r>
            <a:endParaRPr lang="en-US" sz="2400" dirty="0"/>
          </a:p>
        </p:txBody>
      </p:sp>
      <p:grpSp>
        <p:nvGrpSpPr>
          <p:cNvPr id="20" name="Grouper 19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4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" name="Image 27" descr="logo ICTJA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2" name="Image 31" descr="logo ifremer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3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 8"/>
          <p:cNvGrpSpPr/>
          <p:nvPr/>
        </p:nvGrpSpPr>
        <p:grpSpPr>
          <a:xfrm>
            <a:off x="2725802" y="1791016"/>
            <a:ext cx="2518962" cy="1744081"/>
            <a:chOff x="2725802" y="4481150"/>
            <a:chExt cx="2518962" cy="1744081"/>
          </a:xfrm>
        </p:grpSpPr>
        <p:sp>
          <p:nvSpPr>
            <p:cNvPr id="46" name="Rectangle 45"/>
            <p:cNvSpPr/>
            <p:nvPr/>
          </p:nvSpPr>
          <p:spPr>
            <a:xfrm>
              <a:off x="2777881" y="4493329"/>
              <a:ext cx="2401357" cy="9611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2759687" y="4493329"/>
              <a:ext cx="2419551" cy="142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2759687" y="5454500"/>
              <a:ext cx="2419551" cy="142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3045638" y="4493329"/>
              <a:ext cx="329479" cy="9611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3375117" y="4493329"/>
              <a:ext cx="354984" cy="9541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3399380" y="5475578"/>
              <a:ext cx="567708" cy="6708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3382460" y="5475578"/>
              <a:ext cx="442585" cy="74965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3190172" y="4696638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04960" y="5592462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388317" y="5723581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S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725802" y="5086651"/>
              <a:ext cx="871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ocean</a:t>
              </a:r>
              <a:endParaRPr lang="en-US" sz="14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754616" y="5777128"/>
              <a:ext cx="54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crust</a:t>
              </a:r>
              <a:endParaRPr lang="en-US" sz="1400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3042389" y="4500622"/>
              <a:ext cx="45719" cy="45719"/>
            </a:xfrm>
            <a:prstGeom prst="ellipse">
              <a:avLst/>
            </a:prstGeom>
            <a:solidFill>
              <a:srgbClr val="C0504D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3741113" y="4570525"/>
              <a:ext cx="290388" cy="876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V="1">
              <a:off x="4031501" y="4481150"/>
              <a:ext cx="354984" cy="9541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4048421" y="5468769"/>
              <a:ext cx="567708" cy="6708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4031501" y="5468769"/>
              <a:ext cx="442585" cy="74965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3663174" y="5592462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4386485" y="4571409"/>
              <a:ext cx="290388" cy="876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4933595" y="5594454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4677056" y="5470761"/>
              <a:ext cx="567708" cy="6708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4660136" y="5470761"/>
              <a:ext cx="442585" cy="74965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4761575" y="4773582"/>
              <a:ext cx="34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…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80498" y="1698024"/>
            <a:ext cx="208760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Source</a:t>
            </a:r>
            <a:r>
              <a:rPr lang="en-US" sz="2000" b="1" dirty="0"/>
              <a:t> </a:t>
            </a:r>
            <a:r>
              <a:rPr lang="en-US" sz="2000" b="1" dirty="0" smtClean="0"/>
              <a:t>site effect: </a:t>
            </a:r>
            <a:endParaRPr lang="en-US" sz="2000" dirty="0" smtClean="0"/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Gualtieri</a:t>
            </a:r>
            <a:r>
              <a:rPr lang="en-US" sz="1400" dirty="0" smtClean="0"/>
              <a:t> et al., 2014)</a:t>
            </a:r>
            <a:endParaRPr lang="en-US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5585297" y="2011909"/>
            <a:ext cx="56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ym typeface="Wingdings"/>
              </a:rPr>
              <a:t></a:t>
            </a:r>
            <a:endParaRPr lang="en-US" sz="2800" dirty="0"/>
          </a:p>
        </p:txBody>
      </p:sp>
      <p:sp>
        <p:nvSpPr>
          <p:cNvPr id="62" name="ZoneTexte 61"/>
          <p:cNvSpPr txBox="1"/>
          <p:nvPr/>
        </p:nvSpPr>
        <p:spPr>
          <a:xfrm>
            <a:off x="7043045" y="1792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3" name="Espace réservé du contenu 5" descr="Capture d’écran 2016-09-10 à 12.41.1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 t="55181" r="29393" b="4988"/>
          <a:stretch/>
        </p:blipFill>
        <p:spPr>
          <a:xfrm>
            <a:off x="6512653" y="2162126"/>
            <a:ext cx="2163829" cy="665621"/>
          </a:xfrm>
        </p:spPr>
      </p:pic>
      <p:sp>
        <p:nvSpPr>
          <p:cNvPr id="84" name="Rectangle 83"/>
          <p:cNvSpPr/>
          <p:nvPr/>
        </p:nvSpPr>
        <p:spPr>
          <a:xfrm>
            <a:off x="6548413" y="1273245"/>
            <a:ext cx="21103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In the far field:</a:t>
            </a:r>
          </a:p>
          <a:p>
            <a:r>
              <a:rPr lang="en-US" sz="1400" dirty="0" smtClean="0"/>
              <a:t>Vertical force at the top of</a:t>
            </a:r>
          </a:p>
          <a:p>
            <a:r>
              <a:rPr lang="en-US" sz="1400" dirty="0" smtClean="0"/>
              <a:t> the crust </a:t>
            </a:r>
            <a:r>
              <a:rPr lang="fr-FR" sz="1400" b="1" dirty="0" smtClean="0"/>
              <a:t>w</a:t>
            </a:r>
            <a:r>
              <a:rPr lang="en-US" sz="1400" b="1" dirty="0" err="1" smtClean="0"/>
              <a:t>ithout</a:t>
            </a:r>
            <a:r>
              <a:rPr lang="en-US" sz="1400" b="1" dirty="0" smtClean="0"/>
              <a:t> ocean</a:t>
            </a:r>
            <a:endParaRPr lang="en-US" sz="1400" b="1" dirty="0"/>
          </a:p>
        </p:txBody>
      </p:sp>
      <p:grpSp>
        <p:nvGrpSpPr>
          <p:cNvPr id="7" name="Grouper 6"/>
          <p:cNvGrpSpPr/>
          <p:nvPr/>
        </p:nvGrpSpPr>
        <p:grpSpPr>
          <a:xfrm>
            <a:off x="2645918" y="1214511"/>
            <a:ext cx="831726" cy="570761"/>
            <a:chOff x="2645918" y="3904645"/>
            <a:chExt cx="831726" cy="570761"/>
          </a:xfrm>
        </p:grpSpPr>
        <p:pic>
          <p:nvPicPr>
            <p:cNvPr id="86" name="Image 85" descr="Capture d’écran 2016-12-04 à 13.28.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918" y="4224155"/>
              <a:ext cx="831726" cy="251251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2686439" y="3904645"/>
              <a:ext cx="7320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/>
                <a:t>S</a:t>
              </a:r>
              <a:r>
                <a:rPr lang="en-US" sz="1400" dirty="0" err="1" smtClean="0"/>
                <a:t>ource</a:t>
              </a:r>
              <a:r>
                <a:rPr lang="en-US" sz="1400" dirty="0" smtClean="0"/>
                <a:t>:</a:t>
              </a:r>
              <a:endParaRPr lang="en-US" sz="1400" dirty="0"/>
            </a:p>
          </p:txBody>
        </p:sp>
      </p:grpSp>
      <p:sp>
        <p:nvSpPr>
          <p:cNvPr id="79" name="ZoneTexte 78"/>
          <p:cNvSpPr txBox="1"/>
          <p:nvPr/>
        </p:nvSpPr>
        <p:spPr>
          <a:xfrm>
            <a:off x="7780317" y="3054941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558714" y="2891190"/>
            <a:ext cx="311124" cy="909479"/>
            <a:chOff x="7558714" y="5321241"/>
            <a:chExt cx="311124" cy="909479"/>
          </a:xfrm>
        </p:grpSpPr>
        <p:sp>
          <p:nvSpPr>
            <p:cNvPr id="94" name="Rectangle 93"/>
            <p:cNvSpPr/>
            <p:nvPr/>
          </p:nvSpPr>
          <p:spPr>
            <a:xfrm rot="4384697" flipV="1">
              <a:off x="7268920" y="5611035"/>
              <a:ext cx="679239" cy="99652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riangle isocèle 94"/>
            <p:cNvSpPr/>
            <p:nvPr/>
          </p:nvSpPr>
          <p:spPr>
            <a:xfrm rot="9784697">
              <a:off x="7619364" y="5993115"/>
              <a:ext cx="250474" cy="237605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7621075" y="2824704"/>
            <a:ext cx="452649" cy="900341"/>
            <a:chOff x="7621075" y="5254755"/>
            <a:chExt cx="452649" cy="900341"/>
          </a:xfrm>
        </p:grpSpPr>
        <p:sp>
          <p:nvSpPr>
            <p:cNvPr id="90" name="Rectangle 89"/>
            <p:cNvSpPr/>
            <p:nvPr/>
          </p:nvSpPr>
          <p:spPr>
            <a:xfrm rot="3364644" flipV="1">
              <a:off x="7311146" y="5564684"/>
              <a:ext cx="719510" cy="996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riangle isocèle 90"/>
            <p:cNvSpPr/>
            <p:nvPr/>
          </p:nvSpPr>
          <p:spPr>
            <a:xfrm rot="8764644">
              <a:off x="7823250" y="5903404"/>
              <a:ext cx="250474" cy="2516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7043045" y="2762348"/>
            <a:ext cx="956666" cy="2020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eur droit 55"/>
          <p:cNvCxnSpPr/>
          <p:nvPr/>
        </p:nvCxnSpPr>
        <p:spPr>
          <a:xfrm>
            <a:off x="6647183" y="2964377"/>
            <a:ext cx="192982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7333590" y="320089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</a:t>
            </a:r>
          </a:p>
        </p:txBody>
      </p:sp>
      <p:grpSp>
        <p:nvGrpSpPr>
          <p:cNvPr id="73" name="Grouper 72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75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6" name="Image 75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77" name="Image 76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80" name="Titre 1"/>
          <p:cNvSpPr txBox="1">
            <a:spLocks/>
          </p:cNvSpPr>
          <p:nvPr/>
        </p:nvSpPr>
        <p:spPr>
          <a:xfrm>
            <a:off x="607110" y="114803"/>
            <a:ext cx="6707217" cy="457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Modelling</a:t>
            </a:r>
            <a:r>
              <a:rPr lang="en-US" sz="28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secondary microseism P-waves</a:t>
            </a:r>
            <a:endParaRPr lang="en-US" sz="28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8"/>
          <a:srcRect l="34572" t="-22248" b="22248"/>
          <a:stretch/>
        </p:blipFill>
        <p:spPr>
          <a:xfrm>
            <a:off x="2318476" y="3882538"/>
            <a:ext cx="5849759" cy="1282700"/>
          </a:xfrm>
          <a:prstGeom prst="rect">
            <a:avLst/>
          </a:prstGeom>
        </p:spPr>
      </p:pic>
      <p:sp>
        <p:nvSpPr>
          <p:cNvPr id="64" name="Accolade ouvrante 63"/>
          <p:cNvSpPr/>
          <p:nvPr/>
        </p:nvSpPr>
        <p:spPr>
          <a:xfrm rot="16200000">
            <a:off x="4239846" y="3464091"/>
            <a:ext cx="415038" cy="356684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788" y="5455034"/>
            <a:ext cx="3060700" cy="10033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8"/>
          <a:srcRect r="76537"/>
          <a:stretch/>
        </p:blipFill>
        <p:spPr>
          <a:xfrm>
            <a:off x="566137" y="4172334"/>
            <a:ext cx="2097804" cy="1282700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551863" y="4204484"/>
            <a:ext cx="18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P-wave potential:</a:t>
            </a:r>
            <a:endParaRPr lang="en-US" dirty="0"/>
          </a:p>
        </p:txBody>
      </p:sp>
      <p:sp>
        <p:nvSpPr>
          <p:cNvPr id="69" name="ZoneTexte 68"/>
          <p:cNvSpPr txBox="1"/>
          <p:nvPr/>
        </p:nvSpPr>
        <p:spPr>
          <a:xfrm>
            <a:off x="6211074" y="5680508"/>
            <a:ext cx="236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 source site effect: </a:t>
            </a:r>
            <a:r>
              <a:rPr lang="en-US" dirty="0" err="1" smtClean="0"/>
              <a:t>Cp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7285910" y="6527624"/>
            <a:ext cx="1877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Gualtieri</a:t>
            </a:r>
            <a:r>
              <a:rPr lang="en-US" sz="1600" dirty="0" smtClean="0"/>
              <a:t> et al., 2014</a:t>
            </a:r>
            <a:endParaRPr lang="en-US" sz="1600" dirty="0"/>
          </a:p>
        </p:txBody>
      </p:sp>
      <p:pic>
        <p:nvPicPr>
          <p:cNvPr id="58" name="Image 57" descr="Capture d’écran 2015-05-27 à 17.11.4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2" grpId="0"/>
      <p:bldP spid="84" grpId="0"/>
      <p:bldP spid="79" grpId="0"/>
      <p:bldP spid="81" grpId="0" animBg="1"/>
      <p:bldP spid="96" grpId="0"/>
      <p:bldP spid="64" grpId="0" animBg="1"/>
      <p:bldP spid="67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261" y="-10945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Source site effect</a:t>
            </a:r>
            <a:endParaRPr lang="en-US" sz="2800" dirty="0"/>
          </a:p>
        </p:txBody>
      </p:sp>
      <p:pic>
        <p:nvPicPr>
          <p:cNvPr id="6" name="Image 5" descr="Capture d’écran 2017-03-29 à 17.19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79" y="3469583"/>
            <a:ext cx="4359212" cy="2886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7563" y="6519446"/>
            <a:ext cx="2454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 et al., submitted</a:t>
            </a:r>
            <a:endParaRPr lang="en-US" sz="1600" dirty="0"/>
          </a:p>
        </p:txBody>
      </p:sp>
      <p:pic>
        <p:nvPicPr>
          <p:cNvPr id="9" name="Espace réservé du contenu 8" descr="Capture d’écran 2017-03-29 à 17.21.1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4375"/>
          <a:stretch/>
        </p:blipFill>
        <p:spPr>
          <a:xfrm>
            <a:off x="1" y="881125"/>
            <a:ext cx="4330060" cy="3594812"/>
          </a:xfrm>
        </p:spPr>
      </p:pic>
      <p:grpSp>
        <p:nvGrpSpPr>
          <p:cNvPr id="8" name="Grouper 7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1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Image 11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13" name="Image 12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3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Capture d’écran 2016-09-10 à 12.41.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75" b="-41075"/>
          <a:stretch>
            <a:fillRect/>
          </a:stretch>
        </p:blipFill>
        <p:spPr/>
      </p:pic>
      <p:sp>
        <p:nvSpPr>
          <p:cNvPr id="9" name="ZoneTexte 8"/>
          <p:cNvSpPr txBox="1"/>
          <p:nvPr/>
        </p:nvSpPr>
        <p:spPr>
          <a:xfrm>
            <a:off x="4188549" y="5520183"/>
            <a:ext cx="3926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to vertical force at top of the </a:t>
            </a:r>
          </a:p>
          <a:p>
            <a:r>
              <a:rPr lang="en-US" dirty="0" smtClean="0"/>
              <a:t>crust and no ocean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091545" y="5079565"/>
            <a:ext cx="0" cy="4406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845154" y="2704398"/>
            <a:ext cx="2633990" cy="11287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826000" y="1600200"/>
            <a:ext cx="0" cy="110419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845154" y="931101"/>
            <a:ext cx="19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r>
              <a:rPr lang="en-US" dirty="0" err="1" smtClean="0"/>
              <a:t>isplacement</a:t>
            </a:r>
            <a:r>
              <a:rPr lang="en-US" dirty="0"/>
              <a:t> </a:t>
            </a:r>
            <a:r>
              <a:rPr lang="en-US" dirty="0" smtClean="0"/>
              <a:t>due</a:t>
            </a:r>
          </a:p>
          <a:p>
            <a:r>
              <a:rPr lang="en-US" dirty="0" smtClean="0"/>
              <a:t> to a vertical force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10010" y="2892530"/>
            <a:ext cx="1685930" cy="6114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6510010" y="1577432"/>
            <a:ext cx="2229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term with</a:t>
            </a:r>
          </a:p>
          <a:p>
            <a:r>
              <a:rPr lang="en-US" dirty="0" smtClean="0"/>
              <a:t>P-wave travel time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</a:t>
            </a:r>
            <a:endParaRPr lang="en-US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512598" y="2223763"/>
            <a:ext cx="0" cy="66876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312207" y="3010575"/>
            <a:ext cx="1365760" cy="6114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>
            <a:stCxn id="28" idx="2"/>
            <a:endCxn id="25" idx="0"/>
          </p:cNvCxnSpPr>
          <p:nvPr/>
        </p:nvCxnSpPr>
        <p:spPr>
          <a:xfrm>
            <a:off x="1950802" y="2223763"/>
            <a:ext cx="1044285" cy="78681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931758" y="1854431"/>
            <a:ext cx="203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Receiver site effect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784496" y="81143"/>
            <a:ext cx="5235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P-wave 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vertical </a:t>
            </a:r>
            <a:r>
              <a:rPr lang="fr-FR" sz="2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displacement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46388" y="4215342"/>
            <a:ext cx="403974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69846" y="3986047"/>
            <a:ext cx="3509298" cy="10935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er 38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41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2" name="Image 41" descr="logo ICTJ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43" name="Image 42" descr="logo ifremer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325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/>
      <p:bldP spid="21" grpId="0" animBg="1"/>
      <p:bldP spid="22" grpId="0"/>
      <p:bldP spid="25" grpId="0" animBg="1"/>
      <p:bldP spid="28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50" y="172186"/>
            <a:ext cx="2816070" cy="579726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Synthetic 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beam: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Espace réservé du contenu 5" descr="Capture d’écran 2016-09-10 à 12.58.3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5" b="-959"/>
          <a:stretch/>
        </p:blipFill>
        <p:spPr>
          <a:xfrm>
            <a:off x="339611" y="4435882"/>
            <a:ext cx="8229600" cy="1443182"/>
          </a:xfrm>
        </p:spPr>
      </p:pic>
      <p:pic>
        <p:nvPicPr>
          <p:cNvPr id="3" name="Image 2" descr="Capture d’écran 2016-09-15 à 12.07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0" y="2274920"/>
            <a:ext cx="8388005" cy="1017962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5368632" y="3050433"/>
            <a:ext cx="0" cy="512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60459" y="3551150"/>
            <a:ext cx="16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 response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45182" y="2553973"/>
            <a:ext cx="1708727" cy="4849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08268" y="2565524"/>
            <a:ext cx="2221487" cy="4849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7502169" y="3050433"/>
            <a:ext cx="0" cy="512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848768" y="3562689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PSD over</a:t>
            </a:r>
          </a:p>
          <a:p>
            <a:r>
              <a:rPr lang="fr-FR" dirty="0" smtClean="0"/>
              <a:t>S</a:t>
            </a:r>
            <a:r>
              <a:rPr lang="en-US" dirty="0" err="1" smtClean="0"/>
              <a:t>urface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63277" y="2553979"/>
            <a:ext cx="1611217" cy="4849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771520" y="3027988"/>
            <a:ext cx="2636733" cy="1852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er 32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5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" name="Image 35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7" name="Image 36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23" name="ZoneTexte 22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  <p:pic>
        <p:nvPicPr>
          <p:cNvPr id="22" name="Espace réservé du contenu 6" descr="Capture d’écran 2016-09-15 à 12.15.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3" r="-26193"/>
          <a:stretch>
            <a:fillRect/>
          </a:stretch>
        </p:blipFill>
        <p:spPr>
          <a:xfrm>
            <a:off x="3506020" y="115357"/>
            <a:ext cx="3440150" cy="18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Capture d’écran 2015-05-27 à 17.11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  <p:pic>
        <p:nvPicPr>
          <p:cNvPr id="5" name="Espace réservé du contenu 4" descr="Capture d’écran 2016-09-15 à 16.56.5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64" b="-62564"/>
          <a:stretch>
            <a:fillRect/>
          </a:stretch>
        </p:blipFill>
        <p:spPr>
          <a:xfrm>
            <a:off x="457200" y="70652"/>
            <a:ext cx="8229600" cy="4525963"/>
          </a:xfr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22430" y="606759"/>
            <a:ext cx="7964370" cy="96325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Observed beam                     Synthetic beam                       Back projection</a:t>
            </a:r>
            <a:endParaRPr lang="en-US" sz="2000" dirty="0"/>
          </a:p>
        </p:txBody>
      </p:sp>
      <p:pic>
        <p:nvPicPr>
          <p:cNvPr id="12" name="Espace réservé du contenu 4" descr="Capture d’écran 2016-09-15 à 17.01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12" r="-22212"/>
          <a:stretch>
            <a:fillRect/>
          </a:stretch>
        </p:blipFill>
        <p:spPr>
          <a:xfrm>
            <a:off x="722430" y="3477269"/>
            <a:ext cx="7189354" cy="3055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84425" y="4599020"/>
            <a:ext cx="3298850" cy="1410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2590800" y="105145"/>
            <a:ext cx="3741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for a period of 5 s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5" name="Grouper 3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7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8" name="Image 37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9" name="Image 38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15" name="ZoneTexte 14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  <p:pic>
        <p:nvPicPr>
          <p:cNvPr id="33" name="Image 32" descr="Capture d’écran 2014-02-06 à 09.51.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16-09-15 à 16.57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0" b="-63080"/>
          <a:stretch>
            <a:fillRect/>
          </a:stretch>
        </p:blipFill>
        <p:spPr>
          <a:xfrm>
            <a:off x="457200" y="88582"/>
            <a:ext cx="8229600" cy="4525963"/>
          </a:xfr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22430" y="606759"/>
            <a:ext cx="7964370" cy="96325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Observed beam                     Synthetic beam                       Back projection</a:t>
            </a:r>
            <a:endParaRPr lang="en-US" sz="2000" dirty="0"/>
          </a:p>
        </p:txBody>
      </p:sp>
      <p:pic>
        <p:nvPicPr>
          <p:cNvPr id="11" name="Image 10" descr="Capture d’écran 2014-02-06 à 09.5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pic>
        <p:nvPicPr>
          <p:cNvPr id="12" name="Espace réservé du contenu 4" descr="Capture d’écran 2016-09-15 à 17.01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12" r="-22212"/>
          <a:stretch>
            <a:fillRect/>
          </a:stretch>
        </p:blipFill>
        <p:spPr>
          <a:xfrm>
            <a:off x="722430" y="3477269"/>
            <a:ext cx="7189354" cy="3055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07069" y="4599020"/>
            <a:ext cx="2358676" cy="1410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2590800" y="105145"/>
            <a:ext cx="3741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for a period of 5 s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9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Image 29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1" name="Image 30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  <p:pic>
        <p:nvPicPr>
          <p:cNvPr id="15" name="Image 14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1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16-09-15 à 16.57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520" b="-63520"/>
          <a:stretch>
            <a:fillRect/>
          </a:stretch>
        </p:blipFill>
        <p:spPr>
          <a:xfrm>
            <a:off x="457200" y="55592"/>
            <a:ext cx="8229600" cy="4525963"/>
          </a:xfr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22430" y="606759"/>
            <a:ext cx="7964370" cy="96325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Observed beam                     Synthetic beam                       Back projection</a:t>
            </a:r>
            <a:endParaRPr lang="en-US" sz="2000" dirty="0"/>
          </a:p>
        </p:txBody>
      </p:sp>
      <p:pic>
        <p:nvPicPr>
          <p:cNvPr id="12" name="Espace réservé du contenu 4" descr="Capture d’écran 2016-09-15 à 17.01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12" r="-22212"/>
          <a:stretch>
            <a:fillRect/>
          </a:stretch>
        </p:blipFill>
        <p:spPr>
          <a:xfrm>
            <a:off x="722430" y="3477269"/>
            <a:ext cx="7189354" cy="30558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29711" y="4599020"/>
            <a:ext cx="1369021" cy="1410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 26" descr="Capture d’écran 2014-02-06 à 09.5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590800" y="105145"/>
            <a:ext cx="3741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for a period of 5 s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1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2" name="Image 31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3" name="Image 32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  <p:pic>
        <p:nvPicPr>
          <p:cNvPr id="17" name="Image 16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16-09-15 à 16.58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777" b="-52777"/>
          <a:stretch>
            <a:fillRect/>
          </a:stretch>
        </p:blipFill>
        <p:spPr>
          <a:xfrm>
            <a:off x="474058" y="68545"/>
            <a:ext cx="8229600" cy="4525963"/>
          </a:xfr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722430" y="604687"/>
            <a:ext cx="7964370" cy="96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Observed beam                     Synthetic beam                       Back projection</a:t>
            </a:r>
            <a:endParaRPr lang="en-US" sz="2000" dirty="0"/>
          </a:p>
        </p:txBody>
      </p:sp>
      <p:pic>
        <p:nvPicPr>
          <p:cNvPr id="13" name="Espace réservé du contenu 4" descr="Capture d’écran 2016-09-15 à 17.01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12" r="-22212"/>
          <a:stretch>
            <a:fillRect/>
          </a:stretch>
        </p:blipFill>
        <p:spPr>
          <a:xfrm>
            <a:off x="722430" y="3477269"/>
            <a:ext cx="7189354" cy="3055835"/>
          </a:xfrm>
          <a:prstGeom prst="rect">
            <a:avLst/>
          </a:prstGeom>
        </p:spPr>
      </p:pic>
      <p:pic>
        <p:nvPicPr>
          <p:cNvPr id="25" name="Image 24" descr="Capture d’écran 2014-02-06 à 09.5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90800" y="105145"/>
            <a:ext cx="3741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for a period of 5 s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9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Image 29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1" name="Image 30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15" name="ZoneTexte 14"/>
          <p:cNvSpPr txBox="1"/>
          <p:nvPr/>
        </p:nvSpPr>
        <p:spPr>
          <a:xfrm>
            <a:off x="7520947" y="6424994"/>
            <a:ext cx="141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Farra</a:t>
            </a:r>
            <a:r>
              <a:rPr lang="en-US" sz="1400" dirty="0"/>
              <a:t> </a:t>
            </a:r>
            <a:r>
              <a:rPr lang="en-US" sz="1400" dirty="0" smtClean="0"/>
              <a:t>et al., 2016</a:t>
            </a:r>
            <a:endParaRPr lang="en-US" sz="1400" dirty="0"/>
          </a:p>
        </p:txBody>
      </p:sp>
      <p:pic>
        <p:nvPicPr>
          <p:cNvPr id="14" name="Image 13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3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187545" y="1902821"/>
            <a:ext cx="178009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Strongest signal </a:t>
            </a:r>
          </a:p>
          <a:p>
            <a:r>
              <a:rPr lang="en-US" dirty="0" smtClean="0"/>
              <a:t>= Rayleigh waves</a:t>
            </a:r>
            <a:endParaRPr lang="en-US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2514087" y="1796183"/>
            <a:ext cx="5490775" cy="4121342"/>
            <a:chOff x="38486" y="1736727"/>
            <a:chExt cx="5490775" cy="4121342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86" y="2166531"/>
              <a:ext cx="5490775" cy="3691538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754401" y="1736727"/>
              <a:ext cx="2359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Spectrum over one day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92" y="2297296"/>
              <a:ext cx="880380" cy="29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665634" y="5157715"/>
            <a:ext cx="2710074" cy="19345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1546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Seismic noise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932801" y="5536105"/>
            <a:ext cx="52024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0.1                      1                          10                       100                      1000            10000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                                                 Period (s)</a:t>
            </a:r>
            <a:endParaRPr lang="en-US" sz="1200" dirty="0"/>
          </a:p>
        </p:txBody>
      </p:sp>
      <p:grpSp>
        <p:nvGrpSpPr>
          <p:cNvPr id="3" name="Grouper 2"/>
          <p:cNvGrpSpPr/>
          <p:nvPr/>
        </p:nvGrpSpPr>
        <p:grpSpPr>
          <a:xfrm>
            <a:off x="5032665" y="2409809"/>
            <a:ext cx="1615252" cy="2747906"/>
            <a:chOff x="2977064" y="2082459"/>
            <a:chExt cx="1615252" cy="2747906"/>
          </a:xfrm>
        </p:grpSpPr>
        <p:sp>
          <p:nvSpPr>
            <p:cNvPr id="20" name="ZoneTexte 19"/>
            <p:cNvSpPr txBox="1"/>
            <p:nvPr/>
          </p:nvSpPr>
          <p:spPr>
            <a:xfrm>
              <a:off x="3376318" y="2082459"/>
              <a:ext cx="12159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Primary</a:t>
              </a:r>
              <a:r>
                <a:rPr lang="fr-FR" sz="1600" dirty="0" smtClean="0"/>
                <a:t> </a:t>
              </a:r>
            </a:p>
            <a:p>
              <a:r>
                <a:rPr lang="fr-FR" sz="1600" dirty="0" err="1" smtClean="0"/>
                <a:t>microseisms</a:t>
              </a:r>
              <a:endParaRPr lang="fr-FR" sz="1600" dirty="0" smtClean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3257389" y="2512335"/>
              <a:ext cx="118929" cy="48501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977064" y="2997354"/>
              <a:ext cx="399254" cy="183301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3903769" y="2382917"/>
            <a:ext cx="3566604" cy="2656817"/>
            <a:chOff x="1848168" y="2055567"/>
            <a:chExt cx="3566604" cy="2656817"/>
          </a:xfrm>
        </p:grpSpPr>
        <p:grpSp>
          <p:nvGrpSpPr>
            <p:cNvPr id="5" name="Grouper 4"/>
            <p:cNvGrpSpPr/>
            <p:nvPr/>
          </p:nvGrpSpPr>
          <p:grpSpPr>
            <a:xfrm>
              <a:off x="1848168" y="2055567"/>
              <a:ext cx="3566604" cy="1106159"/>
              <a:chOff x="1428168" y="2297296"/>
              <a:chExt cx="3566604" cy="1106159"/>
            </a:xfrm>
          </p:grpSpPr>
          <p:cxnSp>
            <p:nvCxnSpPr>
              <p:cNvPr id="8" name="Connecteur droit 7"/>
              <p:cNvCxnSpPr/>
              <p:nvPr/>
            </p:nvCxnSpPr>
            <p:spPr>
              <a:xfrm>
                <a:off x="1499844" y="3403455"/>
                <a:ext cx="1054868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428168" y="2757124"/>
                <a:ext cx="1215998" cy="584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/>
                  <a:t>Secondary</a:t>
                </a:r>
                <a:r>
                  <a:rPr lang="fr-FR" sz="1600" dirty="0" smtClean="0"/>
                  <a:t> </a:t>
                </a:r>
              </a:p>
              <a:p>
                <a:r>
                  <a:rPr lang="fr-FR" sz="1600" dirty="0" err="1" smtClean="0"/>
                  <a:t>microseisms</a:t>
                </a:r>
                <a:endParaRPr lang="fr-FR" sz="1600" dirty="0" smtClean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114392" y="2297296"/>
                <a:ext cx="880380" cy="299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928842" y="2487471"/>
              <a:ext cx="1048222" cy="222491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431919" y="3829212"/>
            <a:ext cx="1158074" cy="1539528"/>
            <a:chOff x="3376318" y="3501862"/>
            <a:chExt cx="1158074" cy="1539528"/>
          </a:xfrm>
        </p:grpSpPr>
        <p:sp>
          <p:nvSpPr>
            <p:cNvPr id="28" name="Rectangle 27"/>
            <p:cNvSpPr/>
            <p:nvPr/>
          </p:nvSpPr>
          <p:spPr>
            <a:xfrm>
              <a:off x="3376318" y="3561868"/>
              <a:ext cx="1158074" cy="14795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376318" y="3501862"/>
              <a:ext cx="5842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Hum </a:t>
              </a:r>
            </a:p>
            <a:p>
              <a:endParaRPr lang="fr-FR" sz="1600" dirty="0" smtClean="0"/>
            </a:p>
          </p:txBody>
        </p:sp>
      </p:grpSp>
      <p:cxnSp>
        <p:nvCxnSpPr>
          <p:cNvPr id="27" name="Connecteur droit 26"/>
          <p:cNvCxnSpPr/>
          <p:nvPr/>
        </p:nvCxnSpPr>
        <p:spPr>
          <a:xfrm>
            <a:off x="5431919" y="4128153"/>
            <a:ext cx="1158074" cy="0"/>
          </a:xfrm>
          <a:prstGeom prst="line">
            <a:avLst/>
          </a:prstGeom>
          <a:ln>
            <a:solidFill>
              <a:srgbClr val="00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528360" y="2149176"/>
            <a:ext cx="465768" cy="364715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</a:t>
            </a:r>
            <a:r>
              <a:rPr lang="en-US" sz="1200" dirty="0"/>
              <a:t>8</a:t>
            </a:r>
            <a:r>
              <a:rPr lang="en-US" sz="1200" dirty="0" smtClean="0"/>
              <a:t>0</a:t>
            </a:r>
          </a:p>
          <a:p>
            <a:endParaRPr lang="en-US" sz="900" dirty="0" smtClean="0"/>
          </a:p>
          <a:p>
            <a:endParaRPr lang="en-US" sz="1200" dirty="0"/>
          </a:p>
          <a:p>
            <a:r>
              <a:rPr lang="en-US" sz="1200" dirty="0" smtClean="0"/>
              <a:t>-100</a:t>
            </a:r>
          </a:p>
          <a:p>
            <a:endParaRPr lang="en-US" sz="1200" dirty="0" smtClean="0"/>
          </a:p>
          <a:p>
            <a:endParaRPr lang="en-US" sz="900" dirty="0"/>
          </a:p>
          <a:p>
            <a:r>
              <a:rPr lang="en-US" sz="1200" dirty="0" smtClean="0"/>
              <a:t>-120</a:t>
            </a:r>
          </a:p>
          <a:p>
            <a:endParaRPr lang="en-US" sz="1000" dirty="0" smtClean="0"/>
          </a:p>
          <a:p>
            <a:endParaRPr lang="en-US" sz="1200" dirty="0"/>
          </a:p>
          <a:p>
            <a:r>
              <a:rPr lang="en-US" sz="1200" dirty="0" smtClean="0"/>
              <a:t>-140</a:t>
            </a:r>
          </a:p>
          <a:p>
            <a:endParaRPr lang="en-US" sz="1200" dirty="0" smtClean="0"/>
          </a:p>
          <a:p>
            <a:endParaRPr lang="en-US" sz="1000" dirty="0"/>
          </a:p>
          <a:p>
            <a:r>
              <a:rPr lang="en-US" sz="1200" dirty="0" smtClean="0"/>
              <a:t>-160</a:t>
            </a:r>
          </a:p>
          <a:p>
            <a:endParaRPr lang="en-US" sz="900" dirty="0" smtClean="0"/>
          </a:p>
          <a:p>
            <a:endParaRPr lang="en-US" sz="1200" dirty="0"/>
          </a:p>
          <a:p>
            <a:r>
              <a:rPr lang="en-US" sz="1200" dirty="0" smtClean="0"/>
              <a:t>-180</a:t>
            </a:r>
          </a:p>
          <a:p>
            <a:endParaRPr lang="en-US" sz="900" dirty="0" smtClean="0"/>
          </a:p>
          <a:p>
            <a:endParaRPr lang="en-US" sz="1200" dirty="0"/>
          </a:p>
          <a:p>
            <a:r>
              <a:rPr lang="en-US" sz="1200" dirty="0" smtClean="0"/>
              <a:t>-200</a:t>
            </a:r>
          </a:p>
          <a:p>
            <a:endParaRPr lang="en-US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719245" y="6407605"/>
            <a:ext cx="720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with periods between </a:t>
            </a:r>
            <a:r>
              <a:rPr lang="en-US" dirty="0"/>
              <a:t>1</a:t>
            </a:r>
            <a:r>
              <a:rPr lang="en-US" dirty="0" smtClean="0"/>
              <a:t> and 500 sec  are generated by oceans waves</a:t>
            </a:r>
          </a:p>
        </p:txBody>
      </p:sp>
      <p:sp>
        <p:nvSpPr>
          <p:cNvPr id="2" name="ZoneTexte 1"/>
          <p:cNvSpPr txBox="1"/>
          <p:nvPr/>
        </p:nvSpPr>
        <p:spPr>
          <a:xfrm rot="16200000">
            <a:off x="1337866" y="3680026"/>
            <a:ext cx="20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 smtClean="0"/>
              <a:t>Acceleration PSD (Log( 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.s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))</a:t>
            </a:r>
            <a:endParaRPr lang="en-US" sz="12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984443" y="6161057"/>
            <a:ext cx="26055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 35" descr="tam_grec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t="29070" r="6115" b="19379"/>
          <a:stretch/>
        </p:blipFill>
        <p:spPr>
          <a:xfrm>
            <a:off x="0" y="791039"/>
            <a:ext cx="9144000" cy="670096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 flipV="1">
            <a:off x="902551" y="1283216"/>
            <a:ext cx="302028" cy="619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er 3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8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9" name="Image 38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40" name="Image 39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87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006.246.09-03.12.spec_T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pic>
        <p:nvPicPr>
          <p:cNvPr id="7" name="Espace réservé du contenu 7" descr="Capture d’écran 2016-12-04 à 18.12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41592" r="23604" b="39523"/>
          <a:stretch/>
        </p:blipFill>
        <p:spPr>
          <a:xfrm>
            <a:off x="340591" y="1068930"/>
            <a:ext cx="1304637" cy="1316995"/>
          </a:xfrm>
          <a:prstGeom prst="rect">
            <a:avLst/>
          </a:prstGeom>
        </p:spPr>
      </p:pic>
      <p:pic>
        <p:nvPicPr>
          <p:cNvPr id="21" name="Image 20" descr="Capture d’écran 2014-02-06 à 09.5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248891" y="105145"/>
            <a:ext cx="25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spectrum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5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6" name="Image 25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7" name="Image 26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12" name="Image 11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0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006.246.09-03.12.spec_T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pic>
        <p:nvPicPr>
          <p:cNvPr id="24" name="Image 23" descr="Capture d’écran 2014-02-06 à 09.5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248891" y="105145"/>
            <a:ext cx="25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spectrum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8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" name="Image 28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0" name="Image 29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32" name="Espace réservé du contenu 7" descr="Capture d’écran 2016-12-04 à 18.12.4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41592" r="23604" b="39523"/>
          <a:stretch/>
        </p:blipFill>
        <p:spPr>
          <a:xfrm>
            <a:off x="340591" y="1068930"/>
            <a:ext cx="1304637" cy="1316995"/>
          </a:xfrm>
          <a:prstGeom prst="rect">
            <a:avLst/>
          </a:prstGeom>
        </p:spPr>
      </p:pic>
      <p:pic>
        <p:nvPicPr>
          <p:cNvPr id="12" name="Image 11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006.246.09-03.12.spec_T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pic>
        <p:nvPicPr>
          <p:cNvPr id="23" name="Image 22" descr="Capture d’écran 2014-02-06 à 09.5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248891" y="105145"/>
            <a:ext cx="25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spectrum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7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" name="Image 27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9" name="Image 28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31" name="Espace réservé du contenu 7" descr="Capture d’écran 2016-12-04 à 18.12.4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41592" r="23604" b="39523"/>
          <a:stretch/>
        </p:blipFill>
        <p:spPr>
          <a:xfrm>
            <a:off x="340591" y="1068930"/>
            <a:ext cx="1304637" cy="1316995"/>
          </a:xfrm>
          <a:prstGeom prst="rect">
            <a:avLst/>
          </a:prstGeom>
        </p:spPr>
      </p:pic>
      <p:pic>
        <p:nvPicPr>
          <p:cNvPr id="12" name="Image 11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006.246.09-03.12.spec_T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pic>
        <p:nvPicPr>
          <p:cNvPr id="16" name="Image 15" descr="Capture d’écran 2014-02-06 à 09.5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0"/>
            <a:ext cx="895899" cy="78953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248891" y="105145"/>
            <a:ext cx="25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eam spectrum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0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1" name="Image 20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2" name="Image 21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24" name="Espace réservé du contenu 7" descr="Capture d’écran 2016-12-04 à 18.12.4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41592" r="23604" b="39523"/>
          <a:stretch/>
        </p:blipFill>
        <p:spPr>
          <a:xfrm>
            <a:off x="340591" y="1068930"/>
            <a:ext cx="1304637" cy="1316995"/>
          </a:xfrm>
          <a:prstGeom prst="rect">
            <a:avLst/>
          </a:prstGeom>
        </p:spPr>
      </p:pic>
      <p:pic>
        <p:nvPicPr>
          <p:cNvPr id="12" name="Image 11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" y="741023"/>
            <a:ext cx="9171214" cy="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0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igure_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 t="10002" r="15340"/>
          <a:stretch/>
        </p:blipFill>
        <p:spPr>
          <a:xfrm>
            <a:off x="3208888" y="4189851"/>
            <a:ext cx="2258487" cy="2279380"/>
          </a:xfr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293091" y="40594"/>
            <a:ext cx="5491995" cy="70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 in the southern hemisphere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3322515" y="1220471"/>
            <a:ext cx="2083884" cy="2440324"/>
            <a:chOff x="3322515" y="1220471"/>
            <a:chExt cx="2083884" cy="2440324"/>
          </a:xfrm>
        </p:grpSpPr>
        <p:pic>
          <p:nvPicPr>
            <p:cNvPr id="6" name="Image 5" descr="figure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5" t="8833" r="17054" b="9627"/>
            <a:stretch/>
          </p:blipFill>
          <p:spPr>
            <a:xfrm>
              <a:off x="3322515" y="1623740"/>
              <a:ext cx="2083884" cy="2037055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437483" y="1220471"/>
              <a:ext cx="1746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Real beam (7.5s)</a:t>
              </a:r>
              <a:endParaRPr lang="en-US" dirty="0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5949979" y="1254408"/>
            <a:ext cx="2025205" cy="2418720"/>
            <a:chOff x="5949979" y="1254408"/>
            <a:chExt cx="2025205" cy="2418720"/>
          </a:xfrm>
        </p:grpSpPr>
        <p:pic>
          <p:nvPicPr>
            <p:cNvPr id="7" name="Image 6" descr="figure_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4" t="6077" r="16818" b="8846"/>
            <a:stretch/>
          </p:blipFill>
          <p:spPr>
            <a:xfrm>
              <a:off x="5949979" y="1589803"/>
              <a:ext cx="2025205" cy="208332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063375" y="1254408"/>
              <a:ext cx="1744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Synthetic  beam</a:t>
              </a:r>
              <a:endParaRPr lang="en-US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792965" y="4674016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</a:t>
            </a:r>
          </a:p>
          <a:p>
            <a:r>
              <a:rPr lang="fr-FR" dirty="0" smtClean="0"/>
              <a:t>P</a:t>
            </a:r>
            <a:r>
              <a:rPr lang="en-US" dirty="0" err="1" smtClean="0"/>
              <a:t>rojection</a:t>
            </a:r>
            <a:endParaRPr lang="en-US" dirty="0" smtClean="0"/>
          </a:p>
          <a:p>
            <a:r>
              <a:rPr lang="en-US" dirty="0" smtClean="0"/>
              <a:t>(AK network)</a:t>
            </a:r>
            <a:endParaRPr lang="en-US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5" name="Image 34" descr="logo ICTJA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6" name="Image 35" descr="logo ifremer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cxnSp>
        <p:nvCxnSpPr>
          <p:cNvPr id="37" name="Connecteur droit 36"/>
          <p:cNvCxnSpPr/>
          <p:nvPr/>
        </p:nvCxnSpPr>
        <p:spPr>
          <a:xfrm flipH="1">
            <a:off x="3" y="773686"/>
            <a:ext cx="9143998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apture d’écran 2017-04-03 à 13.55.2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6" y="1623740"/>
            <a:ext cx="2021710" cy="202171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8574" y="1184445"/>
            <a:ext cx="244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African rift </a:t>
            </a:r>
            <a:r>
              <a:rPr lang="en-US" dirty="0" err="1" smtClean="0"/>
              <a:t>netwrok</a:t>
            </a:r>
            <a:r>
              <a:rPr lang="en-US" dirty="0" smtClean="0"/>
              <a:t> (XK)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0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1293091" y="40594"/>
            <a:ext cx="5491995" cy="70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 close to icebergs and sea ice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1293091" y="992145"/>
            <a:ext cx="2759537" cy="2110013"/>
            <a:chOff x="5079851" y="2783900"/>
            <a:chExt cx="2759537" cy="2110013"/>
          </a:xfrm>
        </p:grpSpPr>
        <p:pic>
          <p:nvPicPr>
            <p:cNvPr id="9" name="Image 8" descr="Capture d’écran 2016-12-05 à 21.16.3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6" t="67692" r="24935"/>
            <a:stretch/>
          </p:blipFill>
          <p:spPr>
            <a:xfrm>
              <a:off x="5079851" y="3258344"/>
              <a:ext cx="2759537" cy="1635569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929486" y="2783900"/>
              <a:ext cx="720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Zoom</a:t>
              </a:r>
              <a:endParaRPr lang="en-US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H="1">
              <a:off x="5804750" y="3389939"/>
              <a:ext cx="36816" cy="36735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31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5" name="Image 34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6" name="Image 35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5078993" y="1004924"/>
            <a:ext cx="3425735" cy="4182895"/>
            <a:chOff x="5078993" y="1004924"/>
            <a:chExt cx="3425735" cy="4182895"/>
          </a:xfrm>
        </p:grpSpPr>
        <p:pic>
          <p:nvPicPr>
            <p:cNvPr id="10" name="Image 9" descr="Capture d’écran 2016-12-05 à 21.18.14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8" t="62519" r="35443" b="5244"/>
            <a:stretch/>
          </p:blipFill>
          <p:spPr>
            <a:xfrm>
              <a:off x="5078993" y="1466589"/>
              <a:ext cx="2753038" cy="156043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078993" y="1004924"/>
              <a:ext cx="3425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Sea ice and icebergs (June)</a:t>
              </a:r>
              <a:endParaRPr lang="en-US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H="1">
              <a:off x="5726642" y="1672746"/>
              <a:ext cx="36816" cy="36735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 descr="Capture d’écran 2016-12-07 à 09.51.4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993" y="3583510"/>
              <a:ext cx="2753037" cy="1604309"/>
            </a:xfrm>
            <a:prstGeom prst="rect">
              <a:avLst/>
            </a:prstGeom>
          </p:spPr>
        </p:pic>
      </p:grpSp>
      <p:pic>
        <p:nvPicPr>
          <p:cNvPr id="2" name="Image 1" descr="figure_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1" y="3317694"/>
            <a:ext cx="4168477" cy="3126358"/>
          </a:xfrm>
          <a:prstGeom prst="rect">
            <a:avLst/>
          </a:prstGeom>
        </p:spPr>
      </p:pic>
      <p:pic>
        <p:nvPicPr>
          <p:cNvPr id="19" name="Image 18" descr="figure_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8" y="3312052"/>
            <a:ext cx="4176000" cy="3132000"/>
          </a:xfrm>
          <a:prstGeom prst="rect">
            <a:avLst/>
          </a:prstGeom>
        </p:spPr>
      </p:pic>
      <p:pic>
        <p:nvPicPr>
          <p:cNvPr id="23" name="Image 22" descr="figure_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8" y="3312052"/>
            <a:ext cx="4176000" cy="3132000"/>
          </a:xfrm>
          <a:prstGeom prst="rect">
            <a:avLst/>
          </a:prstGeom>
        </p:spPr>
      </p:pic>
      <p:cxnSp>
        <p:nvCxnSpPr>
          <p:cNvPr id="26" name="Connecteur droit 25"/>
          <p:cNvCxnSpPr/>
          <p:nvPr/>
        </p:nvCxnSpPr>
        <p:spPr>
          <a:xfrm flipH="1">
            <a:off x="3" y="773686"/>
            <a:ext cx="9143998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178" y="-23188"/>
            <a:ext cx="7158180" cy="74831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Secondary microseism sources at global scale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Espace réservé du contenu 5" descr="Capture d’écran 2016-12-05 à 19.30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33" b="-42733"/>
          <a:stretch>
            <a:fillRect/>
          </a:stretch>
        </p:blipFill>
        <p:spPr>
          <a:xfrm>
            <a:off x="385618" y="-248335"/>
            <a:ext cx="8229600" cy="4525963"/>
          </a:xfrm>
        </p:spPr>
      </p:pic>
      <p:grpSp>
        <p:nvGrpSpPr>
          <p:cNvPr id="21" name="Grouper 20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3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" name="Image 23" descr="logo ICTJ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5" name="Image 24" descr="logo ifremer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cxnSp>
        <p:nvCxnSpPr>
          <p:cNvPr id="26" name="Connecteur droit 25"/>
          <p:cNvCxnSpPr/>
          <p:nvPr/>
        </p:nvCxnSpPr>
        <p:spPr>
          <a:xfrm flipH="1">
            <a:off x="3" y="773686"/>
            <a:ext cx="9143998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57200" y="2597727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00418" y="2625426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Espace réservé du contenu 5" descr="Capture d’écran 2017-03-29 à 15.41.3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r="219"/>
          <a:stretch>
            <a:fillRect/>
          </a:stretch>
        </p:blipFill>
        <p:spPr>
          <a:xfrm>
            <a:off x="2771165" y="3451436"/>
            <a:ext cx="4867397" cy="2676881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82662" y="3890766"/>
            <a:ext cx="2754099" cy="1788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Sources:</a:t>
            </a:r>
            <a:br>
              <a:rPr lang="en-US" sz="2400" dirty="0" smtClean="0"/>
            </a:br>
            <a:r>
              <a:rPr lang="en-US" sz="2400" dirty="0" smtClean="0"/>
              <a:t>Back projection of</a:t>
            </a:r>
          </a:p>
          <a:p>
            <a:pPr algn="l"/>
            <a:r>
              <a:rPr lang="en-US" sz="2400" dirty="0"/>
              <a:t>the daily beams</a:t>
            </a:r>
            <a:r>
              <a:rPr lang="en-US" sz="2400" dirty="0" smtClean="0"/>
              <a:t> maximum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15" name="Image 14" descr="Capture d’écran 2017-03-29 à 15.46.5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23" y="3691872"/>
            <a:ext cx="1281598" cy="243644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951253" y="6550044"/>
            <a:ext cx="51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, Stutzmann, </a:t>
            </a:r>
            <a:r>
              <a:rPr lang="en-US" sz="1600" dirty="0" err="1" smtClean="0"/>
              <a:t>Farra</a:t>
            </a:r>
            <a:r>
              <a:rPr lang="en-US" sz="1600" dirty="0" smtClean="0"/>
              <a:t>, Schimmel, Ardhuin  submitted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913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103" y="369719"/>
            <a:ext cx="4893393" cy="91872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Comparison between observations and models</a:t>
            </a:r>
            <a:endParaRPr lang="en-US" sz="2400" dirty="0"/>
          </a:p>
        </p:txBody>
      </p:sp>
      <p:pic>
        <p:nvPicPr>
          <p:cNvPr id="6" name="Espace réservé du contenu 5" descr="Capture d’écran 2017-03-29 à 15.41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r="219"/>
          <a:stretch>
            <a:fillRect/>
          </a:stretch>
        </p:blipFill>
        <p:spPr>
          <a:xfrm>
            <a:off x="0" y="2059185"/>
            <a:ext cx="4867397" cy="2676881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 descr="Capture d’écran 2017-03-29 à 15.4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00" y="124944"/>
            <a:ext cx="3498092" cy="2004040"/>
          </a:xfrm>
          <a:prstGeom prst="rect">
            <a:avLst/>
          </a:prstGeom>
        </p:spPr>
      </p:pic>
      <p:pic>
        <p:nvPicPr>
          <p:cNvPr id="8" name="Image 7" descr="Capture d’écran 2017-03-29 à 15.44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98" y="2319528"/>
            <a:ext cx="3528687" cy="1911671"/>
          </a:xfrm>
          <a:prstGeom prst="rect">
            <a:avLst/>
          </a:prstGeom>
        </p:spPr>
      </p:pic>
      <p:pic>
        <p:nvPicPr>
          <p:cNvPr id="9" name="Image 8" descr="Capture d’écran 2017-03-29 à 15.44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93" y="4345073"/>
            <a:ext cx="3655697" cy="2008059"/>
          </a:xfrm>
          <a:prstGeom prst="rect">
            <a:avLst/>
          </a:prstGeom>
        </p:spPr>
      </p:pic>
      <p:pic>
        <p:nvPicPr>
          <p:cNvPr id="10" name="Image 9" descr="Capture d’écran 2017-03-29 à 15.46.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000" y="4644269"/>
            <a:ext cx="1281598" cy="243644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778009" y="6524044"/>
            <a:ext cx="240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 et al. submitted</a:t>
            </a:r>
            <a:endParaRPr lang="en-US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5582586" y="1790453"/>
            <a:ext cx="21672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coastal Reflection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667858" y="3860283"/>
            <a:ext cx="240563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With  coastal Reflection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617566" y="6034100"/>
            <a:ext cx="211292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source site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928" y="-41185"/>
            <a:ext cx="5708073" cy="71788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Matching sources</a:t>
            </a:r>
            <a:endParaRPr lang="en-US" sz="28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6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" name="Image 26" descr="logo ICTJ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8" name="Image 27" descr="logo ifreme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cxnSp>
        <p:nvCxnSpPr>
          <p:cNvPr id="29" name="Connecteur droit 28"/>
          <p:cNvCxnSpPr/>
          <p:nvPr/>
        </p:nvCxnSpPr>
        <p:spPr>
          <a:xfrm flipH="1">
            <a:off x="3" y="773686"/>
            <a:ext cx="9143998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Capture d’écran 2016-12-06 à 19.13.5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4"/>
          <a:stretch/>
        </p:blipFill>
        <p:spPr>
          <a:xfrm>
            <a:off x="817727" y="2996982"/>
            <a:ext cx="4795397" cy="311619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816226" y="3123935"/>
            <a:ext cx="191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PSD (m</a:t>
            </a:r>
            <a:r>
              <a:rPr lang="en-US" baseline="30000" dirty="0" smtClean="0"/>
              <a:t>2</a:t>
            </a:r>
            <a:r>
              <a:rPr lang="en-US" dirty="0" smtClean="0"/>
              <a:t>/Hz)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109519" y="980547"/>
            <a:ext cx="427182" cy="33481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 32" descr="Capture d’écran 2016-12-06 à 19.21.2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0" y="3953602"/>
            <a:ext cx="483717" cy="220518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3015648">
            <a:off x="772389" y="4156371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Capture d’écran 2016-12-11 à 15.44.56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/>
          <a:stretch/>
        </p:blipFill>
        <p:spPr>
          <a:xfrm>
            <a:off x="0" y="884537"/>
            <a:ext cx="6304838" cy="2082856"/>
          </a:xfrm>
          <a:prstGeom prst="rect">
            <a:avLst/>
          </a:prstGeom>
        </p:spPr>
      </p:pic>
      <p:pic>
        <p:nvPicPr>
          <p:cNvPr id="10" name="Image 9" descr="Capture d’écran 2016-12-11 à 15.46.2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3" y="3818126"/>
            <a:ext cx="4970414" cy="26498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92527" y="5874236"/>
            <a:ext cx="177236" cy="204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130041" y="1049629"/>
            <a:ext cx="406660" cy="4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9787938">
            <a:off x="1036369" y="3823648"/>
            <a:ext cx="406660" cy="4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er 13"/>
          <p:cNvGrpSpPr/>
          <p:nvPr/>
        </p:nvGrpSpPr>
        <p:grpSpPr>
          <a:xfrm>
            <a:off x="6476629" y="1291625"/>
            <a:ext cx="2358768" cy="2427240"/>
            <a:chOff x="6476629" y="1291625"/>
            <a:chExt cx="2358768" cy="2427240"/>
          </a:xfrm>
        </p:grpSpPr>
        <p:grpSp>
          <p:nvGrpSpPr>
            <p:cNvPr id="4" name="Grouper 3"/>
            <p:cNvGrpSpPr/>
            <p:nvPr/>
          </p:nvGrpSpPr>
          <p:grpSpPr>
            <a:xfrm>
              <a:off x="6592527" y="1291625"/>
              <a:ext cx="2242870" cy="2427240"/>
              <a:chOff x="6592527" y="1291625"/>
              <a:chExt cx="2242870" cy="2427240"/>
            </a:xfrm>
          </p:grpSpPr>
          <p:pic>
            <p:nvPicPr>
              <p:cNvPr id="11" name="Image 10" descr="Capture d’écran 2016-12-11 à 15.47.25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2527" y="1315365"/>
                <a:ext cx="2242870" cy="2403500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7029583" y="1475085"/>
                <a:ext cx="68480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Energy</a:t>
                </a:r>
                <a:endParaRPr lang="en-US" sz="1400" dirty="0"/>
              </a:p>
            </p:txBody>
          </p:sp>
          <p:pic>
            <p:nvPicPr>
              <p:cNvPr id="32" name="Image 31" descr="Capture d’écran 2016-12-11 à 15.47.25.p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65" t="82133" b="11196"/>
              <a:stretch/>
            </p:blipFill>
            <p:spPr>
              <a:xfrm rot="16200000">
                <a:off x="6006039" y="2031611"/>
                <a:ext cx="1640310" cy="160338"/>
              </a:xfrm>
              <a:prstGeom prst="rect">
                <a:avLst/>
              </a:prstGeom>
            </p:spPr>
          </p:pic>
        </p:grpSp>
        <p:sp>
          <p:nvSpPr>
            <p:cNvPr id="7" name="ZoneTexte 6"/>
            <p:cNvSpPr txBox="1"/>
            <p:nvPr/>
          </p:nvSpPr>
          <p:spPr>
            <a:xfrm rot="16200000">
              <a:off x="5911300" y="2193881"/>
              <a:ext cx="1407657" cy="27699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Modeled maximum</a:t>
              </a:r>
              <a:endParaRPr lang="en-US" sz="1200" dirty="0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6524110" y="3971864"/>
            <a:ext cx="2436391" cy="2393980"/>
            <a:chOff x="6524110" y="3971864"/>
            <a:chExt cx="2436391" cy="2393980"/>
          </a:xfrm>
        </p:grpSpPr>
        <p:grpSp>
          <p:nvGrpSpPr>
            <p:cNvPr id="5" name="Grouper 4"/>
            <p:cNvGrpSpPr/>
            <p:nvPr/>
          </p:nvGrpSpPr>
          <p:grpSpPr>
            <a:xfrm>
              <a:off x="6636108" y="3971864"/>
              <a:ext cx="2324393" cy="2336375"/>
              <a:chOff x="6636108" y="3971864"/>
              <a:chExt cx="2324393" cy="2336375"/>
            </a:xfrm>
          </p:grpSpPr>
          <p:pic>
            <p:nvPicPr>
              <p:cNvPr id="12" name="Image 11" descr="Capture d’écran 2016-12-11 à 15.48.49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6108" y="3971864"/>
                <a:ext cx="2324393" cy="2336375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7042325" y="4073755"/>
                <a:ext cx="94857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Frequency</a:t>
                </a:r>
                <a:endParaRPr lang="en-US" sz="1400" dirty="0"/>
              </a:p>
            </p:txBody>
          </p:sp>
          <p:pic>
            <p:nvPicPr>
              <p:cNvPr id="38" name="Image 37" descr="Capture d’écran 2016-12-11 à 15.48.49.p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41" t="83638" r="1" b="9933"/>
              <a:stretch/>
            </p:blipFill>
            <p:spPr>
              <a:xfrm rot="16200000">
                <a:off x="6004576" y="4796559"/>
                <a:ext cx="1747001" cy="150216"/>
              </a:xfrm>
              <a:prstGeom prst="rect">
                <a:avLst/>
              </a:prstGeom>
            </p:spPr>
          </p:pic>
        </p:grpSp>
        <p:sp>
          <p:nvSpPr>
            <p:cNvPr id="37" name="ZoneTexte 36"/>
            <p:cNvSpPr txBox="1"/>
            <p:nvPr/>
          </p:nvSpPr>
          <p:spPr>
            <a:xfrm rot="16200000">
              <a:off x="5589239" y="5153973"/>
              <a:ext cx="2146742" cy="276999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                     Modeled frequency</a:t>
              </a:r>
              <a:endParaRPr lang="en-US" sz="1200" dirty="0"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6778009" y="6524044"/>
            <a:ext cx="240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 et al. submitted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091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space réservé du contenu 4" descr="Capture d’écran 2017-03-29 à 15.56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r="7982" b="8975"/>
          <a:stretch/>
        </p:blipFill>
        <p:spPr>
          <a:xfrm>
            <a:off x="2004350" y="907871"/>
            <a:ext cx="4301276" cy="2852735"/>
          </a:xfrm>
          <a:prstGeom prst="rect">
            <a:avLst/>
          </a:prstGeom>
        </p:spPr>
      </p:pic>
      <p:pic>
        <p:nvPicPr>
          <p:cNvPr id="8" name="Image 7" descr="Capture d’écran 2017-03-29 à 16.09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0" y="3944119"/>
            <a:ext cx="5850008" cy="289151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6794" y="3793952"/>
            <a:ext cx="186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site effect: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498249"/>
            <a:ext cx="3014211" cy="648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Average beam spectra</a:t>
            </a:r>
            <a:endParaRPr lang="en-US" sz="36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672110" y="688097"/>
            <a:ext cx="0" cy="9182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405329" y="688097"/>
            <a:ext cx="0" cy="7037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/>
        </p:nvSpPr>
        <p:spPr>
          <a:xfrm>
            <a:off x="2636901" y="135967"/>
            <a:ext cx="2626469" cy="5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 peaks</a:t>
            </a:r>
            <a:endParaRPr lang="en-US" sz="2400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9" name="Image 18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0" name="Image 19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22" name="Espace réservé du contenu 8" descr="Capture d’écran 2017-03-29 à 17.21.10.png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4375"/>
          <a:stretch/>
        </p:blipFill>
        <p:spPr>
          <a:xfrm>
            <a:off x="582470" y="4197197"/>
            <a:ext cx="2548305" cy="2351403"/>
          </a:xfrm>
        </p:spPr>
      </p:pic>
      <p:sp>
        <p:nvSpPr>
          <p:cNvPr id="23" name="ZoneTexte 22"/>
          <p:cNvSpPr txBox="1"/>
          <p:nvPr/>
        </p:nvSpPr>
        <p:spPr>
          <a:xfrm>
            <a:off x="6778009" y="6524044"/>
            <a:ext cx="240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 et al. submitted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483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cteur droit 40"/>
          <p:cNvCxnSpPr/>
          <p:nvPr/>
        </p:nvCxnSpPr>
        <p:spPr>
          <a:xfrm>
            <a:off x="1509118" y="6909220"/>
            <a:ext cx="3863193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509118" y="5505125"/>
            <a:ext cx="5634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sea and swell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primary</a:t>
            </a:r>
            <a:r>
              <a:rPr lang="fr-FR" dirty="0" smtClean="0">
                <a:sym typeface="Wingdings"/>
              </a:rPr>
              <a:t> and </a:t>
            </a:r>
            <a:r>
              <a:rPr lang="fr-FR" dirty="0" err="1" smtClean="0">
                <a:sym typeface="Wingdings"/>
              </a:rPr>
              <a:t>secondary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microseisms</a:t>
            </a:r>
            <a:endParaRPr lang="fr-FR" dirty="0" smtClean="0">
              <a:sym typeface="Wingdings"/>
            </a:endParaRPr>
          </a:p>
          <a:p>
            <a:r>
              <a:rPr lang="fr-FR" dirty="0" err="1" smtClean="0">
                <a:sym typeface="Wingdings"/>
              </a:rPr>
              <a:t>Infragravity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waves</a:t>
            </a:r>
            <a:r>
              <a:rPr lang="fr-FR" dirty="0" smtClean="0">
                <a:sym typeface="Wingdings"/>
              </a:rPr>
              <a:t>  hum</a:t>
            </a:r>
          </a:p>
          <a:p>
            <a:endParaRPr lang="fr-FR" dirty="0">
              <a:sym typeface="Wingdings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2977507" y="1380251"/>
            <a:ext cx="5730479" cy="4091959"/>
            <a:chOff x="1516636" y="1149477"/>
            <a:chExt cx="5730479" cy="40919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79815" y="1579563"/>
              <a:ext cx="5067300" cy="3435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3909457" y="1530350"/>
              <a:ext cx="884238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eaLnBrk="1" hangingPunct="1">
                <a:buClrTx/>
                <a:buFontTx/>
                <a:buNone/>
                <a:defRPr/>
              </a:pPr>
              <a:r>
                <a:rPr lang="fr-FR" sz="2000" b="1" dirty="0" err="1" smtClean="0">
                  <a:solidFill>
                    <a:srgbClr val="000000"/>
                  </a:solidFill>
                  <a:latin typeface="Arial" charset="0"/>
                </a:rPr>
                <a:t>swell</a:t>
              </a:r>
              <a:endParaRPr lang="fr-FR" sz="2000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325865" y="2347668"/>
              <a:ext cx="1319212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eaLnBrk="1" hangingPunct="1">
                <a:buClrTx/>
                <a:buFontTx/>
                <a:buNone/>
                <a:defRPr/>
              </a:pPr>
              <a:r>
                <a:rPr lang="fr-FR" sz="2000" b="1" dirty="0" err="1" smtClean="0">
                  <a:solidFill>
                    <a:srgbClr val="000000"/>
                  </a:solidFill>
                  <a:latin typeface="Arial" charset="0"/>
                </a:rPr>
                <a:t>wind-sea</a:t>
              </a:r>
              <a:endParaRPr lang="fr-FR" sz="2000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5393615" y="3017838"/>
              <a:ext cx="1401763" cy="68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 eaLnBrk="1" hangingPunct="1">
                <a:buClrTx/>
                <a:buFontTx/>
                <a:buNone/>
                <a:defRPr/>
              </a:pPr>
              <a:r>
                <a:rPr lang="fr-FR" sz="1600" b="1" dirty="0" err="1" smtClean="0">
                  <a:solidFill>
                    <a:srgbClr val="000000"/>
                  </a:solidFill>
                  <a:latin typeface="Arial" charset="0"/>
                </a:rPr>
                <a:t>Infragravity</a:t>
              </a:r>
              <a:r>
                <a:rPr lang="fr-FR" sz="1600" b="1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</a:p>
            <a:p>
              <a:pPr algn="ctr" eaLnBrk="1" hangingPunct="1">
                <a:buClrTx/>
                <a:buFontTx/>
                <a:buNone/>
                <a:defRPr/>
              </a:pPr>
              <a:r>
                <a:rPr lang="fr-FR" sz="1600" b="1" dirty="0" err="1" smtClean="0">
                  <a:solidFill>
                    <a:srgbClr val="000000"/>
                  </a:solidFill>
                  <a:latin typeface="Arial" charset="0"/>
                </a:rPr>
                <a:t>waves</a:t>
              </a:r>
              <a:endParaRPr lang="fr-FR" sz="1600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179815" y="4454036"/>
              <a:ext cx="4237038" cy="78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defRPr/>
              </a:pPr>
              <a:r>
                <a:rPr lang="fr-FR" sz="1800" b="1" dirty="0" smtClean="0">
                  <a:solidFill>
                    <a:srgbClr val="5A5A5A"/>
                  </a:solidFill>
                  <a:latin typeface="Arial" charset="0"/>
                  <a:cs typeface="DejaVu Sans" charset="0"/>
                </a:rPr>
                <a:t>      10m       100m         1km        10km </a:t>
              </a:r>
              <a:r>
                <a:rPr lang="fr-FR" sz="1800" b="1" dirty="0" err="1" smtClean="0">
                  <a:solidFill>
                    <a:srgbClr val="5A5A5A"/>
                  </a:solidFill>
                  <a:latin typeface="Arial" charset="0"/>
                  <a:cs typeface="DejaVu Sans" charset="0"/>
                </a:rPr>
                <a:t>wavelength</a:t>
              </a:r>
              <a:r>
                <a:rPr lang="fr-FR" sz="1800" b="1" dirty="0" smtClean="0">
                  <a:solidFill>
                    <a:srgbClr val="5A5A5A"/>
                  </a:solidFill>
                  <a:latin typeface="Arial" charset="0"/>
                  <a:cs typeface="DejaVu Sans" charset="0"/>
                </a:rPr>
                <a:t> 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167689" y="1149477"/>
              <a:ext cx="2583835" cy="380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5000"/>
                </a:lnSpc>
                <a:defRPr/>
              </a:pPr>
              <a:r>
                <a:rPr lang="fr-FR" b="1" dirty="0" err="1">
                  <a:solidFill>
                    <a:srgbClr val="5A5A5A"/>
                  </a:solidFill>
                  <a:latin typeface="Arial" charset="0"/>
                  <a:cs typeface="DejaVu Sans" charset="0"/>
                </a:rPr>
                <a:t>ocean</a:t>
              </a:r>
              <a:r>
                <a:rPr lang="fr-FR" b="1" dirty="0">
                  <a:solidFill>
                    <a:srgbClr val="5A5A5A"/>
                  </a:solidFill>
                  <a:latin typeface="Arial" charset="0"/>
                  <a:cs typeface="DejaVu Sans" charset="0"/>
                </a:rPr>
                <a:t> </a:t>
              </a:r>
              <a:r>
                <a:rPr lang="fr-FR" b="1" dirty="0" err="1">
                  <a:solidFill>
                    <a:srgbClr val="5A5A5A"/>
                  </a:solidFill>
                  <a:latin typeface="Arial" charset="0"/>
                  <a:cs typeface="DejaVu Sans" charset="0"/>
                </a:rPr>
                <a:t>wave</a:t>
              </a:r>
              <a:r>
                <a:rPr lang="fr-FR" b="1" dirty="0">
                  <a:solidFill>
                    <a:srgbClr val="5A5A5A"/>
                  </a:solidFill>
                  <a:latin typeface="Arial" charset="0"/>
                  <a:cs typeface="DejaVu Sans" charset="0"/>
                </a:rPr>
                <a:t> </a:t>
              </a:r>
              <a:r>
                <a:rPr lang="fr-FR" b="1" dirty="0" err="1">
                  <a:solidFill>
                    <a:srgbClr val="5A5A5A"/>
                  </a:solidFill>
                  <a:latin typeface="Arial" charset="0"/>
                  <a:cs typeface="DejaVu Sans" charset="0"/>
                </a:rPr>
                <a:t>spectrum</a:t>
              </a:r>
              <a:endParaRPr lang="fr-FR" b="1" dirty="0">
                <a:solidFill>
                  <a:srgbClr val="5A5A5A"/>
                </a:solidFill>
                <a:latin typeface="Arial" charset="0"/>
                <a:cs typeface="DejaVu Sans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897543" y="1897629"/>
              <a:ext cx="428322" cy="263149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-2</a:t>
              </a:r>
              <a:endParaRPr lang="en-US" sz="1200" dirty="0" smtClean="0"/>
            </a:p>
            <a:p>
              <a:endParaRPr lang="en-US" sz="900" dirty="0" smtClean="0"/>
            </a:p>
            <a:p>
              <a:endParaRPr lang="en-US" sz="900" dirty="0" smtClean="0"/>
            </a:p>
            <a:p>
              <a:endParaRPr lang="en-US" sz="1200" dirty="0"/>
            </a:p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-3</a:t>
              </a:r>
              <a:endParaRPr lang="en-US" sz="1200" dirty="0" smtClean="0"/>
            </a:p>
            <a:p>
              <a:endParaRPr lang="en-US" sz="900" dirty="0" smtClean="0"/>
            </a:p>
            <a:p>
              <a:endParaRPr lang="en-US" sz="900" dirty="0"/>
            </a:p>
            <a:p>
              <a:endParaRPr lang="en-US" sz="900" dirty="0"/>
            </a:p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-4</a:t>
              </a:r>
            </a:p>
            <a:p>
              <a:endParaRPr lang="en-US" sz="1200" dirty="0" smtClean="0"/>
            </a:p>
            <a:p>
              <a:endParaRPr lang="en-US" sz="1200" dirty="0"/>
            </a:p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-5</a:t>
              </a:r>
              <a:endParaRPr lang="en-US" sz="1200" dirty="0"/>
            </a:p>
            <a:p>
              <a:endParaRPr lang="en-US" sz="1200" dirty="0" smtClean="0"/>
            </a:p>
            <a:p>
              <a:endParaRPr lang="en-US" sz="1000" dirty="0" smtClean="0"/>
            </a:p>
            <a:p>
              <a:endParaRPr lang="en-US" sz="1400" dirty="0"/>
            </a:p>
          </p:txBody>
        </p:sp>
        <p:sp>
          <p:nvSpPr>
            <p:cNvPr id="5" name="ZoneTexte 4"/>
            <p:cNvSpPr txBox="1"/>
            <p:nvPr/>
          </p:nvSpPr>
          <p:spPr>
            <a:xfrm rot="16200000">
              <a:off x="735570" y="2833171"/>
              <a:ext cx="1931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Spectral level (m</a:t>
              </a:r>
              <a:r>
                <a:rPr lang="en-US" baseline="30000" dirty="0" smtClean="0"/>
                <a:t>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618931" y="1579563"/>
              <a:ext cx="628184" cy="294955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>
          <a:xfrm>
            <a:off x="0" y="-56962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Ocean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wave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spectrum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9" name="Image 18" descr="Capture d’écran 2015-05-27 à 17.1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7115" y="6328947"/>
            <a:ext cx="2569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ym typeface="Wingdings"/>
              </a:rPr>
              <a:t>Longuet-Higgins, 1950</a:t>
            </a:r>
          </a:p>
          <a:p>
            <a:r>
              <a:rPr lang="fr-FR" sz="1400" dirty="0" err="1">
                <a:sym typeface="Wingdings"/>
              </a:rPr>
              <a:t>Hasselmann</a:t>
            </a:r>
            <a:r>
              <a:rPr lang="fr-FR" sz="1400" dirty="0">
                <a:sym typeface="Wingdings"/>
              </a:rPr>
              <a:t>, 1963</a:t>
            </a:r>
            <a:endParaRPr lang="en-US" sz="14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3141"/>
            <a:ext cx="2573628" cy="17302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7333" y="2723444"/>
            <a:ext cx="1249640" cy="926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er 2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7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" name="Image 27" descr="logo ICTJA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30" name="Image 29" descr="logo ifremer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33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r 18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1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2" name="Image 21" descr="logo ICTJ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3" name="Image 22" descr="logo ifreme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cxnSp>
        <p:nvCxnSpPr>
          <p:cNvPr id="24" name="Connecteur droit 23"/>
          <p:cNvCxnSpPr/>
          <p:nvPr/>
        </p:nvCxnSpPr>
        <p:spPr>
          <a:xfrm flipH="1">
            <a:off x="3" y="773686"/>
            <a:ext cx="9143998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895928" y="-41185"/>
            <a:ext cx="5708073" cy="71788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sources</a:t>
            </a:r>
            <a:endParaRPr lang="en-US" sz="28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" name="Image 26" descr="Capture d’écran 2016-12-06 à 19.24.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8" b="53051"/>
          <a:stretch/>
        </p:blipFill>
        <p:spPr>
          <a:xfrm>
            <a:off x="685602" y="933295"/>
            <a:ext cx="5510300" cy="26515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3015648">
            <a:off x="1026379" y="3844656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3015648">
            <a:off x="1026379" y="970827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Capture d’écran 2016-12-06 à 19.24.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5" r="25225"/>
          <a:stretch/>
        </p:blipFill>
        <p:spPr>
          <a:xfrm>
            <a:off x="838002" y="3869681"/>
            <a:ext cx="5156118" cy="2863627"/>
          </a:xfrm>
          <a:prstGeom prst="rect">
            <a:avLst/>
          </a:prstGeom>
        </p:spPr>
      </p:pic>
      <p:pic>
        <p:nvPicPr>
          <p:cNvPr id="14" name="Image 13" descr="Capture d’écran 2016-12-06 à 19.24.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6"/>
          <a:stretch/>
        </p:blipFill>
        <p:spPr>
          <a:xfrm>
            <a:off x="6492640" y="800815"/>
            <a:ext cx="1240797" cy="56476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3015648">
            <a:off x="1178779" y="4000874"/>
            <a:ext cx="385618" cy="357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6778009" y="6524044"/>
            <a:ext cx="240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Meschede</a:t>
            </a:r>
            <a:r>
              <a:rPr lang="en-US" sz="1600" dirty="0" smtClean="0"/>
              <a:t> et al. submitted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42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454" y="-20475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0087" y="668872"/>
            <a:ext cx="7572094" cy="5545369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/>
              <a:t>S</a:t>
            </a:r>
            <a:r>
              <a:rPr lang="en-US" sz="2600" dirty="0" smtClean="0"/>
              <a:t>eismic signal source between 3-300s can be explained by 2 mechanisms: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- wave-wave interactions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- (infra-) wave interactions with the coast</a:t>
            </a:r>
          </a:p>
          <a:p>
            <a:endParaRPr lang="en-US" sz="2600" dirty="0" smtClean="0"/>
          </a:p>
          <a:p>
            <a:r>
              <a:rPr lang="en-US" sz="2600" dirty="0"/>
              <a:t>S</a:t>
            </a:r>
            <a:r>
              <a:rPr lang="fr-FR" sz="2600" dirty="0" smtClean="0"/>
              <a:t>o</a:t>
            </a:r>
            <a:r>
              <a:rPr lang="en-US" sz="2600" dirty="0" err="1" smtClean="0"/>
              <a:t>urces</a:t>
            </a:r>
            <a:r>
              <a:rPr lang="en-US" sz="2600" dirty="0" smtClean="0"/>
              <a:t> and  source site effect are both frequency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dependent: some sources are amplified and others are    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extinguished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err="1" smtClean="0"/>
              <a:t>Microseismic</a:t>
            </a:r>
            <a:r>
              <a:rPr lang="en-US" sz="2600" dirty="0" smtClean="0"/>
              <a:t> surface waves and body waves can be accurately </a:t>
            </a:r>
            <a:r>
              <a:rPr lang="en-US" sz="2600" dirty="0" err="1" smtClean="0"/>
              <a:t>modelled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 </a:t>
            </a:r>
          </a:p>
          <a:p>
            <a:r>
              <a:rPr lang="en-US" sz="2600" dirty="0" err="1" smtClean="0"/>
              <a:t>Microseismic</a:t>
            </a:r>
            <a:r>
              <a:rPr lang="en-US" sz="2600" dirty="0" smtClean="0"/>
              <a:t> body waves:</a:t>
            </a:r>
          </a:p>
          <a:p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        - Beam </a:t>
            </a:r>
            <a:r>
              <a:rPr lang="en-US" sz="2600" dirty="0"/>
              <a:t>spectra are modulated by the source site effect. The ocean bathymetry </a:t>
            </a:r>
            <a:r>
              <a:rPr lang="en-US" sz="2600" dirty="0" smtClean="0"/>
              <a:t> 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  distribution </a:t>
            </a:r>
            <a:r>
              <a:rPr lang="en-US" sz="2600" dirty="0"/>
              <a:t>emphasizes sources at </a:t>
            </a:r>
            <a:r>
              <a:rPr lang="fr-FR" sz="2600" dirty="0"/>
              <a:t>5s and 7s </a:t>
            </a:r>
            <a:r>
              <a:rPr lang="fr-FR" sz="2600" dirty="0" err="1"/>
              <a:t>periods</a:t>
            </a:r>
            <a:r>
              <a:rPr lang="fr-FR" sz="2600" dirty="0"/>
              <a:t>.</a:t>
            </a:r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r>
              <a:rPr lang="en-US" sz="2600" dirty="0" smtClean="0"/>
              <a:t>        - Sources </a:t>
            </a:r>
            <a:r>
              <a:rPr lang="en-US" sz="2600" dirty="0"/>
              <a:t>detected in 3 regions (Greenland, North Western Pacific and </a:t>
            </a:r>
            <a:r>
              <a:rPr lang="en-US" sz="2600" dirty="0" smtClean="0"/>
              <a:t>South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  </a:t>
            </a:r>
            <a:r>
              <a:rPr lang="en-US" sz="2600" dirty="0"/>
              <a:t>Pacific) are accurately modeled.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        - Source </a:t>
            </a:r>
            <a:r>
              <a:rPr lang="en-US" sz="2600" dirty="0"/>
              <a:t>along the South American coast are observed but not accurately modeled.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        - Sources </a:t>
            </a:r>
            <a:r>
              <a:rPr lang="en-US" sz="2600" dirty="0"/>
              <a:t>related to ocean wave reflected on icebergs are detected </a:t>
            </a:r>
          </a:p>
          <a:p>
            <a:pPr marL="0" indent="0">
              <a:buNone/>
            </a:pPr>
            <a:r>
              <a:rPr lang="en-US" sz="2600" dirty="0"/>
              <a:t>     </a:t>
            </a:r>
            <a:r>
              <a:rPr lang="en-US" sz="2600" dirty="0" smtClean="0"/>
              <a:t>     </a:t>
            </a:r>
            <a:r>
              <a:rPr lang="en-US" sz="2600" dirty="0"/>
              <a:t>Frequency dependent reflection coefficient is needed to model them accurately.</a:t>
            </a:r>
          </a:p>
          <a:p>
            <a:endParaRPr lang="en-US" sz="3300" dirty="0" smtClean="0"/>
          </a:p>
          <a:p>
            <a:pPr marL="0" indent="0">
              <a:buNone/>
            </a:pPr>
            <a:endParaRPr lang="en-US" sz="3300" dirty="0" smtClean="0"/>
          </a:p>
          <a:p>
            <a:pPr marL="0" indent="0">
              <a:buNone/>
            </a:pPr>
            <a:endParaRPr lang="en-US" sz="3300" dirty="0" smtClean="0"/>
          </a:p>
          <a:p>
            <a:endParaRPr lang="en-US" sz="2000" dirty="0" smtClean="0"/>
          </a:p>
          <a:p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87" y="794681"/>
            <a:ext cx="1248400" cy="921951"/>
          </a:xfrm>
          <a:prstGeom prst="rect">
            <a:avLst/>
          </a:prstGeom>
        </p:spPr>
      </p:pic>
      <p:pic>
        <p:nvPicPr>
          <p:cNvPr id="7" name="Image 6" descr="Capture d’écran 2016-08-18 à 16.27.47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/>
          <a:stretch/>
        </p:blipFill>
        <p:spPr>
          <a:xfrm>
            <a:off x="7802181" y="2613645"/>
            <a:ext cx="1135640" cy="901670"/>
          </a:xfrm>
          <a:prstGeom prst="rect">
            <a:avLst/>
          </a:prstGeom>
        </p:spPr>
      </p:pic>
      <p:pic>
        <p:nvPicPr>
          <p:cNvPr id="9" name="Espace réservé du contenu 6" descr="Capture d’écran 2016-09-15 à 12.15.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7428" r="9014" b="13937"/>
          <a:stretch/>
        </p:blipFill>
        <p:spPr>
          <a:xfrm>
            <a:off x="7778684" y="3730901"/>
            <a:ext cx="1217594" cy="1126714"/>
          </a:xfrm>
          <a:prstGeom prst="rect">
            <a:avLst/>
          </a:prstGeom>
        </p:spPr>
      </p:pic>
      <p:pic>
        <p:nvPicPr>
          <p:cNvPr id="10" name="Espace réservé du contenu 7" descr="Capture d’écran 2016-09-14 à 14.23.4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6248" b="51395"/>
          <a:stretch/>
        </p:blipFill>
        <p:spPr>
          <a:xfrm>
            <a:off x="6211592" y="6008018"/>
            <a:ext cx="2903584" cy="776798"/>
          </a:xfrm>
          <a:prstGeom prst="rect">
            <a:avLst/>
          </a:prstGeom>
        </p:spPr>
      </p:pic>
      <p:pic>
        <p:nvPicPr>
          <p:cNvPr id="12" name="Image 11" descr="Capture d’écran 2016-12-05 à 21.18.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62519" r="35443" b="5244"/>
          <a:stretch/>
        </p:blipFill>
        <p:spPr>
          <a:xfrm>
            <a:off x="7650257" y="4997045"/>
            <a:ext cx="1346021" cy="762929"/>
          </a:xfrm>
          <a:prstGeom prst="rect">
            <a:avLst/>
          </a:prstGeom>
        </p:spPr>
      </p:pic>
      <p:pic>
        <p:nvPicPr>
          <p:cNvPr id="13" name="Image 12" descr="Capture d’écran 2017-03-29 à 16.31.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99" y="1725809"/>
            <a:ext cx="1406947" cy="759751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7581038" y="28119"/>
            <a:ext cx="1475546" cy="611217"/>
            <a:chOff x="-743963" y="32180"/>
            <a:chExt cx="1475546" cy="61121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5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Image 15" descr="logo ICTJA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17" name="Image 16" descr="logo ifremer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3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60296" cy="64333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 7" descr="Capture d’écran 2017-03-29 à 16.0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9" y="274638"/>
            <a:ext cx="5850008" cy="2891511"/>
          </a:xfrm>
          <a:prstGeom prst="rect">
            <a:avLst/>
          </a:prstGeom>
        </p:spPr>
      </p:pic>
      <p:pic>
        <p:nvPicPr>
          <p:cNvPr id="5" name="Espace réservé du contenu 4" descr="Capture d’écran 2017-03-29 à 16.37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32" b="-24332"/>
          <a:stretch>
            <a:fillRect/>
          </a:stretch>
        </p:blipFill>
        <p:spPr>
          <a:xfrm>
            <a:off x="457200" y="245697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7354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space réservé du contenu 5" descr="Capture d’écran 2017-03-29 à 16.20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0" b="-10720"/>
          <a:stretch>
            <a:fillRect/>
          </a:stretch>
        </p:blipFill>
        <p:spPr/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 85" descr="Capture d’écran 2017-03-29 à 11.0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1" y="1721712"/>
            <a:ext cx="1049352" cy="833048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406032" y="2217445"/>
            <a:ext cx="8602126" cy="25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Image 43" descr="Capture d’écran 2016-09-09 à 15.08.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4340" r="50273" b="17242"/>
          <a:stretch/>
        </p:blipFill>
        <p:spPr>
          <a:xfrm>
            <a:off x="2020186" y="1555457"/>
            <a:ext cx="2047528" cy="1555836"/>
          </a:xfrm>
          <a:prstGeom prst="rect">
            <a:avLst/>
          </a:prstGeom>
        </p:spPr>
      </p:pic>
      <p:pic>
        <p:nvPicPr>
          <p:cNvPr id="40" name="Image 39" descr="Capture d’écran 2016-09-09 à 15.08.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4340" r="50273" b="17242"/>
          <a:stretch/>
        </p:blipFill>
        <p:spPr>
          <a:xfrm>
            <a:off x="387421" y="1566250"/>
            <a:ext cx="2047528" cy="155583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755808" y="1837093"/>
            <a:ext cx="50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1287" y="5760916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81478" y="278596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cxnSp>
        <p:nvCxnSpPr>
          <p:cNvPr id="21" name="Connecteur en arc 20"/>
          <p:cNvCxnSpPr/>
          <p:nvPr/>
        </p:nvCxnSpPr>
        <p:spPr>
          <a:xfrm>
            <a:off x="411069" y="5234708"/>
            <a:ext cx="1230489" cy="172156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rc 26"/>
          <p:cNvCxnSpPr/>
          <p:nvPr/>
        </p:nvCxnSpPr>
        <p:spPr>
          <a:xfrm flipV="1">
            <a:off x="1627447" y="5234708"/>
            <a:ext cx="1538111" cy="172156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3165558" y="5160679"/>
            <a:ext cx="2436290" cy="74030"/>
          </a:xfrm>
          <a:prstGeom prst="line">
            <a:avLst/>
          </a:prstGeom>
          <a:ln>
            <a:solidFill>
              <a:srgbClr val="98480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907780" y="4951454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</a:t>
            </a:r>
            <a:r>
              <a:rPr lang="en-US" dirty="0" err="1" smtClean="0"/>
              <a:t>cean</a:t>
            </a:r>
            <a:r>
              <a:rPr lang="en-US" dirty="0" smtClean="0"/>
              <a:t> bottom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448365" y="5320786"/>
            <a:ext cx="67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Crust</a:t>
            </a:r>
            <a:endParaRPr lang="en-US" dirty="0"/>
          </a:p>
        </p:txBody>
      </p:sp>
      <p:sp>
        <p:nvSpPr>
          <p:cNvPr id="35" name="ZoneTexte 34"/>
          <p:cNvSpPr txBox="1"/>
          <p:nvPr/>
        </p:nvSpPr>
        <p:spPr>
          <a:xfrm>
            <a:off x="907780" y="3833625"/>
            <a:ext cx="8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Ocean</a:t>
            </a:r>
            <a:endParaRPr lang="en-US" dirty="0"/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4393528" y="2190425"/>
            <a:ext cx="0" cy="8542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433121" y="2265576"/>
            <a:ext cx="172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Gravity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waves</a:t>
            </a:r>
            <a:r>
              <a:rPr lang="fr-FR" dirty="0" smtClean="0"/>
              <a:t> </a:t>
            </a:r>
            <a:r>
              <a:rPr lang="fr-FR" dirty="0" err="1" smtClean="0"/>
              <a:t>dominate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53" name="ZoneTexte 52"/>
          <p:cNvSpPr txBox="1"/>
          <p:nvPr/>
        </p:nvSpPr>
        <p:spPr>
          <a:xfrm>
            <a:off x="3043950" y="3803531"/>
            <a:ext cx="2829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Compression </a:t>
            </a:r>
            <a:r>
              <a:rPr lang="fr-FR" dirty="0" err="1" smtClean="0"/>
              <a:t>waves</a:t>
            </a:r>
            <a:endParaRPr lang="fr-FR" dirty="0" smtClean="0"/>
          </a:p>
          <a:p>
            <a:r>
              <a:rPr lang="fr-FR" dirty="0" smtClean="0"/>
              <a:t>(long </a:t>
            </a:r>
            <a:r>
              <a:rPr lang="fr-FR" dirty="0" err="1" smtClean="0"/>
              <a:t>wavelength</a:t>
            </a:r>
            <a:r>
              <a:rPr lang="fr-FR" dirty="0" smtClean="0"/>
              <a:t>) </a:t>
            </a:r>
            <a:r>
              <a:rPr lang="fr-FR" dirty="0" err="1" smtClean="0"/>
              <a:t>dominate</a:t>
            </a:r>
            <a:endParaRPr lang="fr-FR" dirty="0" smtClean="0"/>
          </a:p>
        </p:txBody>
      </p:sp>
      <p:sp>
        <p:nvSpPr>
          <p:cNvPr id="74" name="Titre 73"/>
          <p:cNvSpPr>
            <a:spLocks noGrp="1"/>
          </p:cNvSpPr>
          <p:nvPr>
            <p:ph type="title"/>
          </p:nvPr>
        </p:nvSpPr>
        <p:spPr>
          <a:xfrm>
            <a:off x="12387" y="85773"/>
            <a:ext cx="8229600" cy="9164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Motion in a compressible ocean 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99780" y="2188119"/>
            <a:ext cx="11289" cy="39292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>
            <a:off x="3021568" y="3044716"/>
            <a:ext cx="0" cy="21640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235708" y="5690118"/>
            <a:ext cx="641049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 mechanisms generate seismic sources:</a:t>
            </a:r>
          </a:p>
          <a:p>
            <a:r>
              <a:rPr lang="en-US" b="1" dirty="0" smtClean="0"/>
              <a:t>- </a:t>
            </a:r>
            <a:r>
              <a:rPr lang="en-US" b="1" dirty="0" smtClean="0">
                <a:solidFill>
                  <a:srgbClr val="008000"/>
                </a:solidFill>
              </a:rPr>
              <a:t>primary mechanism (P1): wave-sea floor interaction at the coast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 secondary mechanism (P2): wave-wave interaction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8" name="Connecteur en arc 57"/>
          <p:cNvCxnSpPr/>
          <p:nvPr/>
        </p:nvCxnSpPr>
        <p:spPr>
          <a:xfrm flipV="1">
            <a:off x="5565379" y="4989708"/>
            <a:ext cx="1112183" cy="172156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247115" y="6328947"/>
            <a:ext cx="2569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ym typeface="Wingdings"/>
              </a:rPr>
              <a:t>Longuet-Higgins, 1950</a:t>
            </a:r>
          </a:p>
          <a:p>
            <a:r>
              <a:rPr lang="fr-FR" sz="1400" dirty="0" err="1">
                <a:sym typeface="Wingdings"/>
              </a:rPr>
              <a:t>Hasselmann</a:t>
            </a:r>
            <a:r>
              <a:rPr lang="fr-FR" sz="1400" dirty="0">
                <a:sym typeface="Wingdings"/>
              </a:rPr>
              <a:t>, 1963</a:t>
            </a:r>
            <a:endParaRPr lang="en-US" sz="1400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849504" y="1576137"/>
            <a:ext cx="539885" cy="215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>
            <a:off x="1704901" y="1566250"/>
            <a:ext cx="596802" cy="10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>
            <a:off x="7623758" y="1670602"/>
            <a:ext cx="539885" cy="215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en arc 87"/>
          <p:cNvCxnSpPr/>
          <p:nvPr/>
        </p:nvCxnSpPr>
        <p:spPr>
          <a:xfrm rot="5400000" flipH="1" flipV="1">
            <a:off x="5814553" y="3417769"/>
            <a:ext cx="2434949" cy="708932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rc 96"/>
          <p:cNvCxnSpPr/>
          <p:nvPr/>
        </p:nvCxnSpPr>
        <p:spPr>
          <a:xfrm flipV="1">
            <a:off x="8435843" y="2265576"/>
            <a:ext cx="708157" cy="13943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48365" y="3032584"/>
            <a:ext cx="412634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1" name="Grouper 110"/>
          <p:cNvGrpSpPr/>
          <p:nvPr/>
        </p:nvGrpSpPr>
        <p:grpSpPr>
          <a:xfrm>
            <a:off x="907781" y="2647070"/>
            <a:ext cx="1857439" cy="1131999"/>
            <a:chOff x="907781" y="2191455"/>
            <a:chExt cx="1857439" cy="1131999"/>
          </a:xfrm>
        </p:grpSpPr>
        <p:sp>
          <p:nvSpPr>
            <p:cNvPr id="104" name="ZoneTexte 103"/>
            <p:cNvSpPr txBox="1"/>
            <p:nvPr/>
          </p:nvSpPr>
          <p:spPr>
            <a:xfrm>
              <a:off x="1704901" y="2954122"/>
              <a:ext cx="10603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source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8" name="Ellipse 107"/>
            <p:cNvSpPr/>
            <p:nvPr/>
          </p:nvSpPr>
          <p:spPr>
            <a:xfrm flipV="1">
              <a:off x="907781" y="2191455"/>
              <a:ext cx="1283152" cy="30294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Connecteur droit avec flèche 104"/>
            <p:cNvCxnSpPr/>
            <p:nvPr/>
          </p:nvCxnSpPr>
          <p:spPr>
            <a:xfrm flipH="1" flipV="1">
              <a:off x="1704901" y="2468867"/>
              <a:ext cx="315287" cy="4760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er 37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41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2" name="Image 41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43" name="Image 42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46" name="Image 45" descr="Capture d’écran 2015-05-27 à 17.11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7234976" y="2324095"/>
            <a:ext cx="1731026" cy="1003150"/>
            <a:chOff x="7234976" y="2324095"/>
            <a:chExt cx="1731026" cy="1003150"/>
          </a:xfrm>
        </p:grpSpPr>
        <p:sp>
          <p:nvSpPr>
            <p:cNvPr id="101" name="ZoneTexte 100"/>
            <p:cNvSpPr txBox="1"/>
            <p:nvPr/>
          </p:nvSpPr>
          <p:spPr>
            <a:xfrm>
              <a:off x="7905683" y="2911907"/>
              <a:ext cx="1060319" cy="36933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P</a:t>
              </a:r>
              <a:r>
                <a:rPr lang="en-US" baseline="-25000" dirty="0" smtClean="0">
                  <a:solidFill>
                    <a:srgbClr val="008000"/>
                  </a:solidFill>
                </a:rPr>
                <a:t>1</a:t>
              </a:r>
              <a:r>
                <a:rPr lang="en-US" dirty="0" smtClean="0">
                  <a:solidFill>
                    <a:srgbClr val="008000"/>
                  </a:solidFill>
                </a:rPr>
                <a:t> source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9" name="Ellipse 108"/>
            <p:cNvSpPr/>
            <p:nvPr/>
          </p:nvSpPr>
          <p:spPr>
            <a:xfrm rot="21337291" flipV="1">
              <a:off x="7513859" y="2324095"/>
              <a:ext cx="777149" cy="13084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necteur droit avec flèche 101"/>
            <p:cNvCxnSpPr/>
            <p:nvPr/>
          </p:nvCxnSpPr>
          <p:spPr>
            <a:xfrm flipH="1" flipV="1">
              <a:off x="7839041" y="2422804"/>
              <a:ext cx="324602" cy="48910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101" idx="1"/>
              <a:endCxn id="45" idx="0"/>
            </p:cNvCxnSpPr>
            <p:nvPr/>
          </p:nvCxnSpPr>
          <p:spPr>
            <a:xfrm flipH="1" flipV="1">
              <a:off x="7360807" y="2963789"/>
              <a:ext cx="544876" cy="13278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Ellipse 44"/>
            <p:cNvSpPr/>
            <p:nvPr/>
          </p:nvSpPr>
          <p:spPr>
            <a:xfrm rot="17554698" flipV="1">
              <a:off x="6911824" y="2873248"/>
              <a:ext cx="777149" cy="13084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60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cteur droit 40"/>
          <p:cNvCxnSpPr/>
          <p:nvPr/>
        </p:nvCxnSpPr>
        <p:spPr>
          <a:xfrm>
            <a:off x="672422" y="6909220"/>
            <a:ext cx="3863193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re 1"/>
          <p:cNvSpPr>
            <a:spLocks noGrp="1"/>
          </p:cNvSpPr>
          <p:nvPr>
            <p:ph type="title"/>
          </p:nvPr>
        </p:nvSpPr>
        <p:spPr>
          <a:xfrm>
            <a:off x="244231" y="964568"/>
            <a:ext cx="8899532" cy="104572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O</a:t>
            </a:r>
            <a:r>
              <a:rPr lang="en-US" sz="1800" dirty="0" smtClean="0"/>
              <a:t>cean waves (period 10-20 sec) along sea floor close to the coast </a:t>
            </a:r>
            <a:r>
              <a:rPr lang="fr-FR" sz="1800" dirty="0" smtClean="0">
                <a:sym typeface="Wingdings"/>
              </a:rPr>
              <a:t> </a:t>
            </a:r>
            <a:r>
              <a:rPr lang="en-US" sz="1800" dirty="0"/>
              <a:t>Primary </a:t>
            </a:r>
            <a:r>
              <a:rPr lang="en-US" sz="1800" dirty="0" smtClean="0"/>
              <a:t>microseism</a:t>
            </a:r>
            <a:br>
              <a:rPr lang="en-US" sz="1800" dirty="0" smtClean="0"/>
            </a:br>
            <a:r>
              <a:rPr lang="en-US" sz="1800" dirty="0" smtClean="0"/>
              <a:t>Ocean </a:t>
            </a:r>
            <a:r>
              <a:rPr lang="fr-FR" sz="1800" dirty="0"/>
              <a:t>i</a:t>
            </a:r>
            <a:r>
              <a:rPr lang="en-US" sz="1800" dirty="0" err="1" smtClean="0"/>
              <a:t>nfragravity</a:t>
            </a:r>
            <a:r>
              <a:rPr lang="en-US" sz="1800" dirty="0" smtClean="0"/>
              <a:t> waves </a:t>
            </a:r>
            <a:r>
              <a:rPr lang="en-US" sz="1800" dirty="0"/>
              <a:t>(</a:t>
            </a:r>
            <a:r>
              <a:rPr lang="en-US" sz="1800" dirty="0" smtClean="0"/>
              <a:t>period 30-300 sec</a:t>
            </a:r>
            <a:r>
              <a:rPr lang="en-US" sz="1800" dirty="0"/>
              <a:t>) along the  continental shelf  </a:t>
            </a:r>
            <a:r>
              <a:rPr lang="fr-FR" sz="1800" dirty="0" smtClean="0">
                <a:sym typeface="Wingdings"/>
              </a:rPr>
              <a:t> Hum</a:t>
            </a:r>
            <a:endParaRPr lang="en-US" sz="2400" dirty="0"/>
          </a:p>
        </p:txBody>
      </p:sp>
      <p:sp>
        <p:nvSpPr>
          <p:cNvPr id="88" name="Rectangle 87"/>
          <p:cNvSpPr/>
          <p:nvPr/>
        </p:nvSpPr>
        <p:spPr>
          <a:xfrm>
            <a:off x="4753867" y="2736417"/>
            <a:ext cx="1917891" cy="1192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Image 89" descr="Capture d’écran 2015-05-29 à 11.19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r="66936"/>
          <a:stretch/>
        </p:blipFill>
        <p:spPr>
          <a:xfrm>
            <a:off x="1376773" y="2255617"/>
            <a:ext cx="4721323" cy="2745513"/>
          </a:xfrm>
          <a:prstGeom prst="rect">
            <a:avLst/>
          </a:prstGeom>
        </p:spPr>
      </p:pic>
      <p:pic>
        <p:nvPicPr>
          <p:cNvPr id="91" name="Image 90" descr="Capture d’écran 2015-05-29 à 11.19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6"/>
          <a:stretch/>
        </p:blipFill>
        <p:spPr>
          <a:xfrm>
            <a:off x="2142193" y="4707219"/>
            <a:ext cx="4793606" cy="2137410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1941639" y="5562799"/>
            <a:ext cx="854991" cy="3772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04/2016</a:t>
            </a:r>
            <a:endParaRPr lang="en-US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57200" y="-22986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3200" b="1" dirty="0" smtClean="0">
              <a:solidFill>
                <a:srgbClr val="000090"/>
              </a:solidFill>
            </a:endParaRPr>
          </a:p>
          <a:p>
            <a:pPr algn="l"/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fr-FR" sz="2800" dirty="0" err="1">
                <a:solidFill>
                  <a:schemeClr val="tx1"/>
                </a:solidFill>
                <a:latin typeface="+mj-lt"/>
              </a:rPr>
              <a:t>P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rimary</a:t>
            </a:r>
            <a:r>
              <a:rPr lang="fr-FR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mechanism</a:t>
            </a:r>
            <a:r>
              <a:rPr lang="fr-FR" sz="2800" dirty="0" smtClean="0">
                <a:solidFill>
                  <a:schemeClr val="tx1"/>
                </a:solidFill>
                <a:latin typeface="+mj-lt"/>
              </a:rPr>
              <a:t>: interaction 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wave-coast</a:t>
            </a:r>
            <a:r>
              <a:rPr lang="fr-FR" sz="3200" b="1" dirty="0" smtClean="0">
                <a:solidFill>
                  <a:schemeClr val="tx1"/>
                </a:solidFill>
              </a:rPr>
              <a:t/>
            </a:r>
            <a:br>
              <a:rPr lang="fr-FR" sz="3200" b="1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Image 12" descr="Capture d’écran 2015-05-27 à 17.1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14116" y="6558518"/>
            <a:ext cx="242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Ardhuin, </a:t>
            </a:r>
            <a:r>
              <a:rPr lang="en-US" sz="1200" dirty="0" err="1" smtClean="0"/>
              <a:t>Gualtieri</a:t>
            </a:r>
            <a:r>
              <a:rPr lang="en-US" sz="1200" dirty="0" smtClean="0"/>
              <a:t>, Stutzmann, 2015</a:t>
            </a:r>
            <a:endParaRPr lang="en-US" sz="1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6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" name="Image 16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18" name="Image 17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4" name="Image 3" descr="Capture d’écran 2017-04-03 à 14.28.2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5"/>
          <a:stretch/>
        </p:blipFill>
        <p:spPr>
          <a:xfrm flipH="1">
            <a:off x="244231" y="2712728"/>
            <a:ext cx="2292994" cy="12032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3934" y="234339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= 10mHz</a:t>
            </a:r>
            <a:endParaRPr lang="en-US" dirty="0"/>
          </a:p>
        </p:txBody>
      </p:sp>
      <p:sp>
        <p:nvSpPr>
          <p:cNvPr id="19" name="Ellipse 18"/>
          <p:cNvSpPr/>
          <p:nvPr/>
        </p:nvSpPr>
        <p:spPr>
          <a:xfrm rot="18430963" flipV="1">
            <a:off x="4234900" y="2742854"/>
            <a:ext cx="646459" cy="11034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8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836555" y="1697525"/>
            <a:ext cx="6246267" cy="4164483"/>
            <a:chOff x="2733280" y="2551490"/>
            <a:chExt cx="6246267" cy="4164483"/>
          </a:xfrm>
        </p:grpSpPr>
        <p:grpSp>
          <p:nvGrpSpPr>
            <p:cNvPr id="13" name="Grouper 12"/>
            <p:cNvGrpSpPr/>
            <p:nvPr/>
          </p:nvGrpSpPr>
          <p:grpSpPr>
            <a:xfrm>
              <a:off x="2733280" y="2920822"/>
              <a:ext cx="6246267" cy="3795151"/>
              <a:chOff x="2733280" y="2920822"/>
              <a:chExt cx="6246267" cy="3795151"/>
            </a:xfrm>
          </p:grpSpPr>
          <p:pic>
            <p:nvPicPr>
              <p:cNvPr id="21" name="Espace réservé du contenu 3" descr="Capture d’écran 2015-05-29 à 11.23.58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07" t="17113" r="-31318"/>
              <a:stretch/>
            </p:blipFill>
            <p:spPr>
              <a:xfrm flipH="1">
                <a:off x="2733280" y="2920822"/>
                <a:ext cx="6133106" cy="3751435"/>
              </a:xfrm>
              <a:prstGeom prst="rect">
                <a:avLst/>
              </a:prstGeom>
            </p:spPr>
          </p:pic>
          <p:grpSp>
            <p:nvGrpSpPr>
              <p:cNvPr id="22" name="Grouper 21"/>
              <p:cNvGrpSpPr/>
              <p:nvPr/>
            </p:nvGrpSpPr>
            <p:grpSpPr>
              <a:xfrm>
                <a:off x="4189083" y="2953705"/>
                <a:ext cx="4790464" cy="3762268"/>
                <a:chOff x="4189083" y="2953705"/>
                <a:chExt cx="4790464" cy="3762268"/>
              </a:xfrm>
            </p:grpSpPr>
            <p:sp>
              <p:nvSpPr>
                <p:cNvPr id="23" name="ZoneTexte 22"/>
                <p:cNvSpPr txBox="1"/>
                <p:nvPr/>
              </p:nvSpPr>
              <p:spPr>
                <a:xfrm>
                  <a:off x="4692020" y="6069642"/>
                  <a:ext cx="4287527" cy="646331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      5          10           25       50     100          250</a:t>
                  </a:r>
                </a:p>
                <a:p>
                  <a:r>
                    <a:rPr lang="en-US" dirty="0"/>
                    <a:t> </a:t>
                  </a:r>
                  <a:r>
                    <a:rPr lang="en-US" dirty="0" smtClean="0"/>
                    <a:t>                           period (sec)</a:t>
                  </a:r>
                  <a:endParaRPr lang="en-US" dirty="0"/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4679447" y="5263795"/>
                  <a:ext cx="1818376" cy="73866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400" dirty="0" smtClean="0"/>
                    <a:t>D</a:t>
                  </a:r>
                  <a:r>
                    <a:rPr lang="en-US" sz="1400" dirty="0" err="1" smtClean="0"/>
                    <a:t>ata</a:t>
                  </a:r>
                  <a:endParaRPr lang="en-US" sz="1400" dirty="0" smtClean="0"/>
                </a:p>
                <a:p>
                  <a:pPr algn="r"/>
                  <a:r>
                    <a:rPr lang="fr-FR" sz="1400" dirty="0" smtClean="0"/>
                    <a:t>S</a:t>
                  </a:r>
                  <a:r>
                    <a:rPr lang="en-US" sz="1400" dirty="0" err="1" smtClean="0"/>
                    <a:t>econdary</a:t>
                  </a:r>
                  <a:r>
                    <a:rPr lang="en-US" sz="1400" dirty="0" smtClean="0"/>
                    <a:t> microseism</a:t>
                  </a:r>
                </a:p>
                <a:p>
                  <a:pPr algn="r"/>
                  <a:r>
                    <a:rPr lang="fr-FR" sz="1400" dirty="0" smtClean="0"/>
                    <a:t>P</a:t>
                  </a:r>
                  <a:r>
                    <a:rPr lang="en-US" sz="1400" dirty="0" err="1" smtClean="0"/>
                    <a:t>rimary</a:t>
                  </a:r>
                  <a:r>
                    <a:rPr lang="en-US" sz="1400" dirty="0" smtClean="0"/>
                    <a:t> mechanism</a:t>
                  </a:r>
                  <a:endParaRPr lang="en-US" sz="1400" dirty="0"/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4189083" y="3021420"/>
                  <a:ext cx="430630" cy="337784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-120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-140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-160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-180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-200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-220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-240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-260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-280</a:t>
                  </a:r>
                </a:p>
                <a:p>
                  <a:endParaRPr lang="en-US" sz="1050" dirty="0"/>
                </a:p>
                <a:p>
                  <a:r>
                    <a:rPr lang="en-US" sz="1050" dirty="0" smtClean="0"/>
                    <a:t>-300</a:t>
                  </a:r>
                </a:p>
                <a:p>
                  <a:endParaRPr lang="en-US" sz="1400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678616" y="3021420"/>
                  <a:ext cx="1873435" cy="20119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31016" y="4255270"/>
                  <a:ext cx="1873435" cy="20119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Connecteur droit 27"/>
                <p:cNvCxnSpPr/>
                <p:nvPr/>
              </p:nvCxnSpPr>
              <p:spPr>
                <a:xfrm>
                  <a:off x="7784708" y="2971258"/>
                  <a:ext cx="0" cy="3031201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>
                  <a:off x="7875158" y="2955517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/>
                <p:cNvCxnSpPr/>
                <p:nvPr/>
              </p:nvCxnSpPr>
              <p:spPr>
                <a:xfrm>
                  <a:off x="7984117" y="2955517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/>
                <p:cNvCxnSpPr/>
                <p:nvPr/>
              </p:nvCxnSpPr>
              <p:spPr>
                <a:xfrm>
                  <a:off x="8095676" y="2955517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/>
                <p:cNvCxnSpPr/>
                <p:nvPr/>
              </p:nvCxnSpPr>
              <p:spPr>
                <a:xfrm>
                  <a:off x="8236686" y="2971258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8400476" y="2959530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>
                  <a:off x="6807712" y="2955517"/>
                  <a:ext cx="0" cy="2262028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>
                  <a:off x="7166039" y="2953705"/>
                  <a:ext cx="0" cy="3081637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>
                  <a:off x="8600071" y="3021420"/>
                  <a:ext cx="0" cy="2971030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>
                  <a:off x="5636862" y="3116386"/>
                  <a:ext cx="3170421" cy="0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>
                <a:xfrm>
                  <a:off x="5904379" y="4415457"/>
                  <a:ext cx="2815060" cy="0"/>
                </a:xfrm>
                <a:prstGeom prst="line">
                  <a:avLst/>
                </a:prstGeom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4918236" y="3222618"/>
                  <a:ext cx="351302" cy="181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 flipV="1">
                  <a:off x="4769606" y="3678503"/>
                  <a:ext cx="310768" cy="171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7379358" y="5658204"/>
                  <a:ext cx="351302" cy="181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er 13"/>
            <p:cNvGrpSpPr/>
            <p:nvPr/>
          </p:nvGrpSpPr>
          <p:grpSpPr>
            <a:xfrm>
              <a:off x="4619713" y="2551490"/>
              <a:ext cx="4252126" cy="3139932"/>
              <a:chOff x="4619713" y="2551490"/>
              <a:chExt cx="4252126" cy="3139932"/>
            </a:xfrm>
          </p:grpSpPr>
          <p:sp>
            <p:nvSpPr>
              <p:cNvPr id="15" name="ZoneTexte 14"/>
              <p:cNvSpPr txBox="1"/>
              <p:nvPr/>
            </p:nvSpPr>
            <p:spPr>
              <a:xfrm>
                <a:off x="5435986" y="2551490"/>
                <a:ext cx="26596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Station SSB in France (GEOSCOPE)</a:t>
                </a:r>
                <a:endParaRPr lang="en-US" sz="1400" dirty="0"/>
              </a:p>
            </p:txBody>
          </p:sp>
          <p:cxnSp>
            <p:nvCxnSpPr>
              <p:cNvPr id="16" name="Connecteur droit 15"/>
              <p:cNvCxnSpPr/>
              <p:nvPr/>
            </p:nvCxnSpPr>
            <p:spPr>
              <a:xfrm>
                <a:off x="4619713" y="3274766"/>
                <a:ext cx="2815060" cy="0"/>
              </a:xfrm>
              <a:prstGeom prst="line">
                <a:avLst/>
              </a:prstGeom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5126960" y="3116386"/>
                <a:ext cx="0" cy="1048421"/>
              </a:xfrm>
              <a:prstGeom prst="line">
                <a:avLst/>
              </a:prstGeom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6056779" y="4567857"/>
                <a:ext cx="2815060" cy="0"/>
              </a:xfrm>
              <a:prstGeom prst="line">
                <a:avLst/>
              </a:prstGeom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4656658" y="3765834"/>
                <a:ext cx="2815060" cy="0"/>
              </a:xfrm>
              <a:prstGeom prst="line">
                <a:avLst/>
              </a:prstGeom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7166039" y="5691422"/>
                <a:ext cx="15534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ZoneTexte 45"/>
          <p:cNvSpPr txBox="1"/>
          <p:nvPr/>
        </p:nvSpPr>
        <p:spPr>
          <a:xfrm>
            <a:off x="6714116" y="6558518"/>
            <a:ext cx="242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Ardhuin, </a:t>
            </a:r>
            <a:r>
              <a:rPr lang="en-US" sz="1200" dirty="0" err="1" smtClean="0"/>
              <a:t>Gualtieri</a:t>
            </a:r>
            <a:r>
              <a:rPr lang="en-US" sz="1200" dirty="0" smtClean="0"/>
              <a:t>, Stutzmann, 2015</a:t>
            </a:r>
            <a:endParaRPr lang="en-US" sz="1200" dirty="0"/>
          </a:p>
        </p:txBody>
      </p:sp>
      <p:pic>
        <p:nvPicPr>
          <p:cNvPr id="43" name="Image 42" descr="Capture d’écran 2015-05-27 à 17.1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290" y="1100500"/>
            <a:ext cx="5725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rgbClr val="000000"/>
                </a:solidFill>
                <a:cs typeface="Comic Sans MS" charset="0"/>
              </a:rPr>
              <a:t>Ocean</a:t>
            </a:r>
            <a:r>
              <a:rPr lang="fr-FR" dirty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cs typeface="Comic Sans MS" charset="0"/>
              </a:rPr>
              <a:t>waves</a:t>
            </a:r>
            <a:r>
              <a:rPr lang="fr-FR" dirty="0" smtClean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Comic Sans MS" charset="0"/>
              </a:rPr>
              <a:t>computed</a:t>
            </a:r>
            <a:r>
              <a:rPr lang="fr-FR" dirty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Comic Sans MS" charset="0"/>
              </a:rPr>
              <a:t>with</a:t>
            </a:r>
            <a:r>
              <a:rPr lang="fr-FR" dirty="0">
                <a:solidFill>
                  <a:srgbClr val="000000"/>
                </a:solidFill>
                <a:cs typeface="Comic Sans MS" charset="0"/>
              </a:rPr>
              <a:t>  Code WAVEWATCH </a:t>
            </a:r>
            <a:r>
              <a:rPr lang="fr-FR" dirty="0" smtClean="0">
                <a:solidFill>
                  <a:srgbClr val="000000"/>
                </a:solidFill>
                <a:cs typeface="Comic Sans MS" charset="0"/>
              </a:rPr>
              <a:t>III</a:t>
            </a:r>
          </a:p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cs typeface="Comic Sans MS" charset="0"/>
                <a:sym typeface="Wingdings"/>
              </a:rPr>
              <a:t> </a:t>
            </a:r>
            <a:r>
              <a:rPr lang="fr-FR" dirty="0" err="1" smtClean="0">
                <a:solidFill>
                  <a:srgbClr val="000000"/>
                </a:solidFill>
                <a:cs typeface="Comic Sans MS" charset="0"/>
                <a:sym typeface="Wingdings"/>
              </a:rPr>
              <a:t>primary</a:t>
            </a:r>
            <a:r>
              <a:rPr lang="fr-FR" dirty="0" smtClean="0">
                <a:solidFill>
                  <a:srgbClr val="000000"/>
                </a:solidFill>
                <a:cs typeface="Comic Sans MS" charset="0"/>
                <a:sym typeface="Wingdings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cs typeface="Comic Sans MS" charset="0"/>
                <a:sym typeface="Wingdings"/>
              </a:rPr>
              <a:t>mechanism</a:t>
            </a:r>
            <a:r>
              <a:rPr lang="fr-FR" dirty="0" smtClean="0">
                <a:solidFill>
                  <a:srgbClr val="000000"/>
                </a:solidFill>
                <a:cs typeface="Comic Sans MS" charset="0"/>
                <a:sym typeface="Wingdings"/>
              </a:rPr>
              <a:t> pressure source </a:t>
            </a:r>
            <a:endParaRPr lang="fr-FR" dirty="0">
              <a:solidFill>
                <a:srgbClr val="000000"/>
              </a:solidFill>
              <a:cs typeface="Comic Sans MS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2290" y="6196297"/>
            <a:ext cx="594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Correct amplitude for the primary microseisms and the hum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48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9" name="Image 48" descr="logo ICTJ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50" name="Image 49" descr="logo ifremer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51" name="Titre 1"/>
          <p:cNvSpPr txBox="1">
            <a:spLocks/>
          </p:cNvSpPr>
          <p:nvPr/>
        </p:nvSpPr>
        <p:spPr>
          <a:xfrm>
            <a:off x="457200" y="-22986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3200" b="1" dirty="0" smtClean="0">
              <a:solidFill>
                <a:srgbClr val="000090"/>
              </a:solidFill>
            </a:endParaRPr>
          </a:p>
          <a:p>
            <a:pPr algn="l"/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fr-FR" sz="2800" dirty="0" err="1">
                <a:solidFill>
                  <a:schemeClr val="tx1"/>
                </a:solidFill>
                <a:latin typeface="+mj-lt"/>
              </a:rPr>
              <a:t>P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rimary</a:t>
            </a:r>
            <a:r>
              <a:rPr lang="fr-FR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mechanism</a:t>
            </a:r>
            <a:r>
              <a:rPr lang="fr-FR" sz="2800" dirty="0" smtClean="0">
                <a:solidFill>
                  <a:schemeClr val="tx1"/>
                </a:solidFill>
                <a:latin typeface="+mj-lt"/>
              </a:rPr>
              <a:t>: interaction </a:t>
            </a:r>
            <a:r>
              <a:rPr lang="fr-FR" sz="2800" dirty="0" err="1" smtClean="0">
                <a:solidFill>
                  <a:schemeClr val="tx1"/>
                </a:solidFill>
                <a:latin typeface="+mj-lt"/>
              </a:rPr>
              <a:t>wave-coast</a:t>
            </a:r>
            <a:r>
              <a:rPr lang="fr-FR" sz="3200" b="1" dirty="0" smtClean="0">
                <a:solidFill>
                  <a:schemeClr val="tx1"/>
                </a:solidFill>
              </a:rPr>
              <a:t/>
            </a:r>
            <a:br>
              <a:rPr lang="fr-FR" sz="3200" b="1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740137" y="2099741"/>
            <a:ext cx="1170850" cy="1461752"/>
            <a:chOff x="3740137" y="2099741"/>
            <a:chExt cx="1170850" cy="1461752"/>
          </a:xfrm>
        </p:grpSpPr>
        <p:sp>
          <p:nvSpPr>
            <p:cNvPr id="2" name="ZoneTexte 1"/>
            <p:cNvSpPr txBox="1"/>
            <p:nvPr/>
          </p:nvSpPr>
          <p:spPr>
            <a:xfrm>
              <a:off x="3740137" y="2129169"/>
              <a:ext cx="11708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Primary </a:t>
              </a:r>
            </a:p>
            <a:p>
              <a:r>
                <a:rPr lang="en-US" sz="1400" b="1" dirty="0" smtClean="0"/>
                <a:t>microseisms</a:t>
              </a:r>
              <a:endParaRPr lang="en-US" sz="14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740137" y="2099741"/>
              <a:ext cx="1041754" cy="1461752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781891" y="2573202"/>
            <a:ext cx="2128666" cy="1029302"/>
            <a:chOff x="4781891" y="2573202"/>
            <a:chExt cx="2128666" cy="1029302"/>
          </a:xfrm>
        </p:grpSpPr>
        <p:sp>
          <p:nvSpPr>
            <p:cNvPr id="42" name="Rectangle 41"/>
            <p:cNvSpPr/>
            <p:nvPr/>
          </p:nvSpPr>
          <p:spPr>
            <a:xfrm>
              <a:off x="4781891" y="2573202"/>
              <a:ext cx="2128666" cy="1029302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231965" y="2611528"/>
              <a:ext cx="54032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Hum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486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4584025" y="1924878"/>
            <a:ext cx="4065948" cy="3456836"/>
            <a:chOff x="4699277" y="2175662"/>
            <a:chExt cx="4340823" cy="4242336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277" y="2175662"/>
              <a:ext cx="4340823" cy="424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5373742" y="5560349"/>
              <a:ext cx="681037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1" name="Titre 1"/>
          <p:cNvSpPr txBox="1">
            <a:spLocks/>
          </p:cNvSpPr>
          <p:nvPr/>
        </p:nvSpPr>
        <p:spPr>
          <a:xfrm>
            <a:off x="-890197" y="-66599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Secondary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microseism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sources (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period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1-10 s)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Image 21" descr="Capture d’écran 2015-05-27 à 17.1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24" name="ZoneTexte 20"/>
          <p:cNvSpPr txBox="1">
            <a:spLocks noChangeArrowheads="1"/>
          </p:cNvSpPr>
          <p:nvPr/>
        </p:nvSpPr>
        <p:spPr bwMode="auto">
          <a:xfrm>
            <a:off x="54800" y="1120756"/>
            <a:ext cx="48713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600" dirty="0" err="1">
                <a:solidFill>
                  <a:srgbClr val="000000"/>
                </a:solidFill>
                <a:cs typeface="Comic Sans MS" charset="0"/>
              </a:rPr>
              <a:t>Ocean</a:t>
            </a:r>
            <a:r>
              <a:rPr lang="fr-FR" sz="1600" dirty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cs typeface="Comic Sans MS" charset="0"/>
              </a:rPr>
              <a:t>waves</a:t>
            </a:r>
            <a:r>
              <a:rPr lang="fr-FR" sz="1600" dirty="0" smtClean="0">
                <a:solidFill>
                  <a:srgbClr val="000000"/>
                </a:solidFill>
                <a:cs typeface="Comic Sans MS" charset="0"/>
              </a:rPr>
              <a:t>: </a:t>
            </a:r>
            <a:r>
              <a:rPr lang="fr-FR" sz="1600" dirty="0" err="1" smtClean="0">
                <a:solidFill>
                  <a:srgbClr val="000000"/>
                </a:solidFill>
                <a:cs typeface="Comic Sans MS" charset="0"/>
              </a:rPr>
              <a:t>wind</a:t>
            </a:r>
            <a:r>
              <a:rPr lang="fr-FR" sz="1600" dirty="0" smtClean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cs typeface="Comic Sans MS" charset="0"/>
              </a:rPr>
              <a:t>sea</a:t>
            </a:r>
            <a:r>
              <a:rPr lang="fr-FR" sz="1600" dirty="0" smtClean="0">
                <a:solidFill>
                  <a:srgbClr val="000000"/>
                </a:solidFill>
                <a:cs typeface="Comic Sans MS" charset="0"/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  <a:cs typeface="Comic Sans MS" charset="0"/>
              </a:rPr>
              <a:t>swell</a:t>
            </a:r>
            <a:endParaRPr lang="fr-FR" sz="1600" dirty="0" smtClean="0">
              <a:solidFill>
                <a:srgbClr val="000000"/>
              </a:solidFill>
              <a:cs typeface="Comic Sans MS" charset="0"/>
            </a:endParaRPr>
          </a:p>
          <a:p>
            <a:pPr eaLnBrk="1" hangingPunct="1">
              <a:defRPr/>
            </a:pPr>
            <a:r>
              <a:rPr lang="fr-FR" sz="1600" dirty="0" smtClean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cs typeface="Comic Sans MS" charset="0"/>
              </a:rPr>
              <a:t>computed</a:t>
            </a:r>
            <a:r>
              <a:rPr lang="fr-FR" sz="1600" dirty="0">
                <a:solidFill>
                  <a:srgbClr val="000000"/>
                </a:solidFill>
                <a:cs typeface="Comic Sans MS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cs typeface="Comic Sans MS" charset="0"/>
              </a:rPr>
              <a:t>with</a:t>
            </a:r>
            <a:r>
              <a:rPr lang="fr-FR" sz="1600" dirty="0">
                <a:solidFill>
                  <a:srgbClr val="000000"/>
                </a:solidFill>
                <a:cs typeface="Comic Sans MS" charset="0"/>
              </a:rPr>
              <a:t>  Code WAVEWATCH III</a:t>
            </a:r>
          </a:p>
          <a:p>
            <a:pPr eaLnBrk="1" hangingPunct="1">
              <a:defRPr/>
            </a:pPr>
            <a:r>
              <a:rPr lang="fr-FR" sz="1600" dirty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I</a:t>
            </a:r>
            <a:r>
              <a:rPr lang="fr-FR" sz="1600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nteraction of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waves</a:t>
            </a:r>
            <a:r>
              <a:rPr lang="fr-FR" sz="1600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similar</a:t>
            </a:r>
            <a:r>
              <a:rPr lang="fr-FR" sz="1600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frequency</a:t>
            </a:r>
            <a:r>
              <a:rPr lang="fr-FR" sz="1600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f and opposite directions</a:t>
            </a:r>
          </a:p>
          <a:p>
            <a:pPr marL="285750" indent="-285750" eaLnBrk="1" hangingPunct="1">
              <a:buFont typeface="Wingdings" charset="0"/>
              <a:buChar char="à"/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Pressure source of </a:t>
            </a:r>
            <a:r>
              <a:rPr lang="fr-FR" sz="1600" b="1" dirty="0" err="1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frequency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 2f </a:t>
            </a:r>
          </a:p>
          <a:p>
            <a:pPr eaLnBrk="1" hangingPunct="1">
              <a:defRPr/>
            </a:pPr>
            <a:r>
              <a:rPr lang="fr-FR" sz="1600" b="1" dirty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    </a:t>
            </a:r>
            <a:r>
              <a:rPr lang="fr-FR" sz="1600" b="1" dirty="0">
                <a:solidFill>
                  <a:srgbClr val="000000"/>
                </a:solidFill>
                <a:latin typeface="+mj-lt"/>
                <a:cs typeface="Comic Sans MS" charset="0"/>
                <a:sym typeface="Wingdings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close to the </a:t>
            </a:r>
            <a:r>
              <a:rPr lang="fr-FR" sz="1600" b="1" dirty="0" err="1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ocean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cs typeface="Comic Sans MS" charset="0"/>
                <a:sym typeface="Wingdings"/>
              </a:rPr>
              <a:t> surface </a:t>
            </a:r>
            <a:endParaRPr lang="fr-FR" sz="1600" b="1" dirty="0" smtClean="0">
              <a:solidFill>
                <a:srgbClr val="FF0000"/>
              </a:solidFill>
              <a:latin typeface="+mj-lt"/>
              <a:cs typeface="Comic Sans MS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20757" y="6405788"/>
            <a:ext cx="2493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Ardhuin, Stutzmann et al., 2011</a:t>
            </a:r>
            <a:endParaRPr lang="en-US" sz="1400" dirty="0"/>
          </a:p>
        </p:txBody>
      </p:sp>
      <p:pic>
        <p:nvPicPr>
          <p:cNvPr id="4" name="Image 3" descr="Capture d’écran 2017-03-29 à 17.33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3034673"/>
            <a:ext cx="3568700" cy="16129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397815" y="3034673"/>
            <a:ext cx="7956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1728358" y="3034673"/>
            <a:ext cx="9339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rc 14"/>
          <p:cNvCxnSpPr/>
          <p:nvPr/>
        </p:nvCxnSpPr>
        <p:spPr>
          <a:xfrm flipV="1">
            <a:off x="258064" y="6533834"/>
            <a:ext cx="1212365" cy="13474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/>
          <p:nvPr/>
        </p:nvCxnSpPr>
        <p:spPr>
          <a:xfrm flipV="1">
            <a:off x="1511241" y="6533833"/>
            <a:ext cx="1778380" cy="13474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227462" y="3997920"/>
            <a:ext cx="11288" cy="2878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8064" y="4346005"/>
            <a:ext cx="3031557" cy="2187828"/>
          </a:xfrm>
          <a:prstGeom prst="rect">
            <a:avLst/>
          </a:prstGeom>
          <a:solidFill>
            <a:srgbClr val="B4F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750762" y="6164501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</a:t>
            </a:r>
            <a:r>
              <a:rPr lang="en-US" dirty="0" err="1" smtClean="0"/>
              <a:t>cean</a:t>
            </a:r>
            <a:r>
              <a:rPr lang="en-US" dirty="0" smtClean="0"/>
              <a:t> bottom</a:t>
            </a:r>
            <a:endParaRPr lang="en-US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23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5" name="Image 24" descr="logo ICTJ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26" name="Image 25" descr="logo ifremer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66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0688" y="1119356"/>
            <a:ext cx="82645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      Sources</a:t>
            </a:r>
            <a:r>
              <a:rPr lang="en-US" b="1" dirty="0" smtClean="0"/>
              <a:t>:        </a:t>
            </a:r>
            <a:r>
              <a:rPr lang="en-US" sz="1600" b="1" dirty="0" smtClean="0"/>
              <a:t>- Random </a:t>
            </a:r>
            <a:r>
              <a:rPr lang="en-US" sz="1600" b="1" dirty="0"/>
              <a:t>pressure field close to the  the ocean </a:t>
            </a:r>
            <a:r>
              <a:rPr lang="en-US" sz="1600" b="1" dirty="0" smtClean="0"/>
              <a:t>surface</a:t>
            </a:r>
          </a:p>
          <a:p>
            <a:r>
              <a:rPr lang="en-US" sz="1600" b="1" dirty="0" smtClean="0"/>
              <a:t>        </a:t>
            </a:r>
            <a:r>
              <a:rPr lang="en-US" sz="1200" dirty="0"/>
              <a:t> </a:t>
            </a:r>
            <a:r>
              <a:rPr lang="en-US" sz="1200" dirty="0" smtClean="0"/>
              <a:t>                                    </a:t>
            </a:r>
            <a:r>
              <a:rPr lang="en-US" sz="1600" b="1" dirty="0" smtClean="0"/>
              <a:t>- Pressure </a:t>
            </a:r>
            <a:r>
              <a:rPr lang="en-US" sz="1600" b="1" dirty="0"/>
              <a:t>at 2 different locations are independent</a:t>
            </a:r>
            <a:r>
              <a:rPr lang="en-US" sz="1600" b="1" dirty="0" smtClean="0"/>
              <a:t>.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     </a:t>
            </a:r>
            <a:r>
              <a:rPr lang="en-US" sz="1200" dirty="0" smtClean="0"/>
              <a:t>       </a:t>
            </a:r>
            <a:r>
              <a:rPr lang="en-US" sz="1600" b="1" dirty="0" smtClean="0"/>
              <a:t>        </a:t>
            </a:r>
            <a:endParaRPr lang="en-US" sz="1600" dirty="0" smtClean="0"/>
          </a:p>
          <a:p>
            <a:r>
              <a:rPr lang="en-US" sz="1600" dirty="0" smtClean="0"/>
              <a:t>       </a:t>
            </a:r>
          </a:p>
          <a:p>
            <a:endParaRPr lang="en-US" dirty="0"/>
          </a:p>
          <a:p>
            <a:r>
              <a:rPr lang="en-US" b="1" dirty="0" smtClean="0"/>
              <a:t>  </a:t>
            </a:r>
          </a:p>
          <a:p>
            <a:endParaRPr lang="en-US" b="1" dirty="0"/>
          </a:p>
          <a:p>
            <a:endParaRPr lang="en-US" dirty="0"/>
          </a:p>
        </p:txBody>
      </p:sp>
      <p:grpSp>
        <p:nvGrpSpPr>
          <p:cNvPr id="73" name="Grouper 72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75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6" name="Image 75" descr="logo ICTJ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77" name="Image 76" descr="logo ifreme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pic>
        <p:nvPicPr>
          <p:cNvPr id="55" name="Image 54" descr="Capture d’écran 2016-09-10 à 11.56.5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/>
          <a:stretch/>
        </p:blipFill>
        <p:spPr>
          <a:xfrm>
            <a:off x="868516" y="3664981"/>
            <a:ext cx="7391400" cy="1587844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5321403" y="6471465"/>
            <a:ext cx="3799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Hasselmann</a:t>
            </a:r>
            <a:r>
              <a:rPr lang="en-US" sz="1200" dirty="0" smtClean="0"/>
              <a:t>, 1963, Ardhuin et al. , 1911, </a:t>
            </a:r>
            <a:r>
              <a:rPr lang="en-US" sz="1200" dirty="0" err="1" smtClean="0"/>
              <a:t>Farra</a:t>
            </a:r>
            <a:r>
              <a:rPr lang="en-US" sz="1200" dirty="0" smtClean="0"/>
              <a:t> et al. , 2016</a:t>
            </a:r>
            <a:endParaRPr lang="en-US" sz="1200" dirty="0"/>
          </a:p>
        </p:txBody>
      </p:sp>
      <p:sp>
        <p:nvSpPr>
          <p:cNvPr id="58" name="Rectangle 57"/>
          <p:cNvSpPr/>
          <p:nvPr/>
        </p:nvSpPr>
        <p:spPr>
          <a:xfrm>
            <a:off x="187796" y="2890926"/>
            <a:ext cx="4860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PSD of the random pressure </a:t>
            </a:r>
            <a:r>
              <a:rPr lang="en-US" b="1" dirty="0" smtClean="0">
                <a:latin typeface="Times"/>
                <a:cs typeface="Times"/>
              </a:rPr>
              <a:t>field </a:t>
            </a:r>
            <a:r>
              <a:rPr lang="en-US" b="1" dirty="0" err="1" smtClean="0">
                <a:latin typeface="Times"/>
                <a:cs typeface="Times"/>
              </a:rPr>
              <a:t>F</a:t>
            </a:r>
            <a:r>
              <a:rPr lang="en-US" b="1" baseline="-25000" dirty="0" err="1" smtClean="0">
                <a:latin typeface="Times"/>
                <a:cs typeface="Times"/>
              </a:rPr>
              <a:t>p</a:t>
            </a:r>
            <a:r>
              <a:rPr lang="en-US" b="1" baseline="-25000" dirty="0" smtClean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(</a:t>
            </a:r>
            <a:r>
              <a:rPr lang="fr-FR" dirty="0">
                <a:latin typeface="Times"/>
                <a:cs typeface="Times"/>
              </a:rPr>
              <a:t>Pa</a:t>
            </a:r>
            <a:r>
              <a:rPr lang="fr-FR" b="1" baseline="30000" dirty="0">
                <a:latin typeface="Times"/>
                <a:cs typeface="Times"/>
              </a:rPr>
              <a:t>2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dirty="0">
                <a:latin typeface="Times"/>
                <a:cs typeface="Times"/>
              </a:rPr>
              <a:t>m</a:t>
            </a:r>
            <a:r>
              <a:rPr lang="fr-FR" b="1" baseline="30000" dirty="0">
                <a:latin typeface="Times"/>
                <a:cs typeface="Times"/>
              </a:rPr>
              <a:t>2 </a:t>
            </a:r>
            <a:r>
              <a:rPr lang="fr-FR" dirty="0">
                <a:latin typeface="Times"/>
                <a:cs typeface="Times"/>
              </a:rPr>
              <a:t>s</a:t>
            </a:r>
            <a:r>
              <a:rPr lang="fr-FR" b="1" dirty="0" smtClean="0">
                <a:latin typeface="Times"/>
                <a:cs typeface="Times"/>
              </a:rPr>
              <a:t>)</a:t>
            </a:r>
            <a:r>
              <a:rPr lang="en-US" b="1" dirty="0" smtClean="0">
                <a:latin typeface="Times"/>
                <a:cs typeface="Times"/>
              </a:rPr>
              <a:t>:</a:t>
            </a:r>
            <a:endParaRPr lang="en-US" b="1" dirty="0">
              <a:latin typeface="Times"/>
              <a:cs typeface="Times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H="1" flipV="1">
            <a:off x="7348819" y="4936179"/>
            <a:ext cx="424283" cy="479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7494729" y="5529428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azimuth</a:t>
            </a:r>
          </a:p>
        </p:txBody>
      </p:sp>
      <p:sp>
        <p:nvSpPr>
          <p:cNvPr id="61" name="Accolade ouvrante 60"/>
          <p:cNvSpPr/>
          <p:nvPr/>
        </p:nvSpPr>
        <p:spPr>
          <a:xfrm rot="16200000">
            <a:off x="5241065" y="3275764"/>
            <a:ext cx="204094" cy="4303234"/>
          </a:xfrm>
          <a:prstGeom prst="leftBrace">
            <a:avLst>
              <a:gd name="adj1" fmla="val 8333"/>
              <a:gd name="adj2" fmla="val 4473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521727" y="5529428"/>
            <a:ext cx="2459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non-dimensional </a:t>
            </a: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ocean gravity wave term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750346" y="3190754"/>
            <a:ext cx="324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sea surface </a:t>
            </a:r>
            <a:r>
              <a:rPr lang="en-US" dirty="0" smtClean="0">
                <a:latin typeface="Times"/>
                <a:cs typeface="Times"/>
              </a:rPr>
              <a:t>elevation </a:t>
            </a:r>
            <a:r>
              <a:rPr lang="en-US" dirty="0">
                <a:latin typeface="Times"/>
                <a:cs typeface="Times"/>
              </a:rPr>
              <a:t>PSD (m</a:t>
            </a:r>
            <a:r>
              <a:rPr lang="en-US" baseline="30000" dirty="0">
                <a:latin typeface="Times"/>
                <a:cs typeface="Times"/>
              </a:rPr>
              <a:t>2</a:t>
            </a:r>
            <a:r>
              <a:rPr lang="en-US" dirty="0">
                <a:latin typeface="Times"/>
                <a:cs typeface="Times"/>
              </a:rPr>
              <a:t> s)</a:t>
            </a:r>
          </a:p>
        </p:txBody>
      </p:sp>
      <p:sp>
        <p:nvSpPr>
          <p:cNvPr id="65" name="Accolade ouvrante 64"/>
          <p:cNvSpPr/>
          <p:nvPr/>
        </p:nvSpPr>
        <p:spPr>
          <a:xfrm rot="16200000" flipH="1">
            <a:off x="4799792" y="3172687"/>
            <a:ext cx="220057" cy="1112520"/>
          </a:xfrm>
          <a:prstGeom prst="leftBrace">
            <a:avLst>
              <a:gd name="adj1" fmla="val 8333"/>
              <a:gd name="adj2" fmla="val 45794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68516" y="3580079"/>
            <a:ext cx="6692445" cy="16723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Image 66" descr="Capture d’écran 2016-09-10 à 12.11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78" y="1823634"/>
            <a:ext cx="4644862" cy="569370"/>
          </a:xfrm>
          <a:prstGeom prst="rect">
            <a:avLst/>
          </a:prstGeom>
        </p:spPr>
      </p:pic>
      <p:pic>
        <p:nvPicPr>
          <p:cNvPr id="69" name="Image 68" descr="Capture d’écran 2015-05-27 à 17.11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-890197" y="-66599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Secondary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microseism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sources (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period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1-10 s)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26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1" grpId="0" animBg="1"/>
      <p:bldP spid="63" grpId="0"/>
      <p:bldP spid="64" grpId="0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m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8" name="Image 7" descr="Capture d’écran 2015-05-27 à 17.11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" y="844399"/>
            <a:ext cx="9144000" cy="13721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54636" y="6541982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Meschede</a:t>
            </a:r>
            <a:r>
              <a:rPr lang="en-US" sz="1400" dirty="0" smtClean="0"/>
              <a:t>, Stutzmann, Ardhuin, 2017</a:t>
            </a:r>
            <a:endParaRPr lang="en-US" sz="1400" dirty="0"/>
          </a:p>
        </p:txBody>
      </p:sp>
      <p:pic>
        <p:nvPicPr>
          <p:cNvPr id="10" name="Image 9" descr="Capture d’écran 2017-03-29 à 14.43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76" y="1600200"/>
            <a:ext cx="1383533" cy="4685471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7581038" y="57655"/>
            <a:ext cx="1475546" cy="611217"/>
            <a:chOff x="-743963" y="32180"/>
            <a:chExt cx="1475546" cy="61121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49817" y="89882"/>
              <a:ext cx="374207" cy="346692"/>
            </a:xfrm>
            <a:prstGeom prst="rect">
              <a:avLst/>
            </a:prstGeom>
          </p:spPr>
        </p:pic>
        <p:pic>
          <p:nvPicPr>
            <p:cNvPr id="13" name="Picture 3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963" y="32180"/>
              <a:ext cx="417480" cy="60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Image 13" descr="logo ICTJA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5" y="79670"/>
              <a:ext cx="661338" cy="212613"/>
            </a:xfrm>
            <a:prstGeom prst="rect">
              <a:avLst/>
            </a:prstGeom>
          </p:spPr>
        </p:pic>
        <p:pic>
          <p:nvPicPr>
            <p:cNvPr id="15" name="Image 14" descr="logo ifremer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r="17725" b="-1"/>
            <a:stretch/>
          </p:blipFill>
          <p:spPr>
            <a:xfrm>
              <a:off x="-71198" y="402598"/>
              <a:ext cx="684018" cy="240799"/>
            </a:xfrm>
            <a:prstGeom prst="rect">
              <a:avLst/>
            </a:prstGeom>
          </p:spPr>
        </p:pic>
      </p:grpSp>
      <p:sp>
        <p:nvSpPr>
          <p:cNvPr id="16" name="Titre 1"/>
          <p:cNvSpPr txBox="1">
            <a:spLocks/>
          </p:cNvSpPr>
          <p:nvPr/>
        </p:nvSpPr>
        <p:spPr>
          <a:xfrm>
            <a:off x="-890197" y="-66599"/>
            <a:ext cx="9144000" cy="97007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b="1" dirty="0" smtClean="0">
              <a:solidFill>
                <a:srgbClr val="000090"/>
              </a:solidFill>
            </a:endParaRPr>
          </a:p>
          <a:p>
            <a:endParaRPr lang="fr-FR" sz="2800" dirty="0">
              <a:solidFill>
                <a:srgbClr val="000000"/>
              </a:solidFill>
              <a:latin typeface="+mj-lt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Secondary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microseism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sources (</a:t>
            </a:r>
            <a:r>
              <a:rPr lang="fr-FR" sz="2800" dirty="0" err="1" smtClean="0">
                <a:solidFill>
                  <a:srgbClr val="000000"/>
                </a:solidFill>
                <a:latin typeface="+mj-lt"/>
              </a:rPr>
              <a:t>period</a:t>
            </a:r>
            <a:r>
              <a:rPr lang="fr-FR" sz="2800" dirty="0" smtClean="0">
                <a:solidFill>
                  <a:srgbClr val="000000"/>
                </a:solidFill>
                <a:latin typeface="+mj-lt"/>
              </a:rPr>
              <a:t> 1-10 s)</a:t>
            </a:r>
            <a:r>
              <a:rPr lang="fr-FR" sz="3200" dirty="0" smtClean="0">
                <a:solidFill>
                  <a:srgbClr val="000000"/>
                </a:solidFill>
              </a:rPr>
              <a:t/>
            </a:r>
            <a:br>
              <a:rPr lang="fr-FR" sz="3200" dirty="0" smtClean="0">
                <a:solidFill>
                  <a:srgbClr val="000000"/>
                </a:solidFill>
              </a:rPr>
            </a:br>
            <a: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90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1168</Words>
  <Application>Microsoft Macintosh PowerPoint</Application>
  <PresentationFormat>Présentation à l'écran (4:3)</PresentationFormat>
  <Paragraphs>304</Paragraphs>
  <Slides>33</Slides>
  <Notes>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 Frequency dependent  microseismic sources </vt:lpstr>
      <vt:lpstr>Présentation PowerPoint</vt:lpstr>
      <vt:lpstr>Présentation PowerPoint</vt:lpstr>
      <vt:lpstr>Motion in a compressible ocean   </vt:lpstr>
      <vt:lpstr>Ocean waves (period 10-20 sec) along sea floor close to the coast  Primary microseism Ocean infragravity waves (period 30-300 sec) along the  continental shelf   Hum</vt:lpstr>
      <vt:lpstr>Présentation PowerPoint</vt:lpstr>
      <vt:lpstr>Présentation PowerPoint</vt:lpstr>
      <vt:lpstr>Présentation PowerPoint</vt:lpstr>
      <vt:lpstr>Présentation PowerPoint</vt:lpstr>
      <vt:lpstr> Mostly Rayleigh waves: </vt:lpstr>
      <vt:lpstr>Secondary microseisms body waves</vt:lpstr>
      <vt:lpstr>Présentation PowerPoint</vt:lpstr>
      <vt:lpstr>Source site effect</vt:lpstr>
      <vt:lpstr>Présentation PowerPoint</vt:lpstr>
      <vt:lpstr>Synthetic beam:</vt:lpstr>
      <vt:lpstr>Observed beam                     Synthetic beam                       Back projection</vt:lpstr>
      <vt:lpstr>Observed beam                     Synthetic beam                       Back projection</vt:lpstr>
      <vt:lpstr>Observed beam                     Synthetic beam                       Back projection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Secondary microseism sources at global scale</vt:lpstr>
      <vt:lpstr>Comparison between observations and models</vt:lpstr>
      <vt:lpstr>Matching sources</vt:lpstr>
      <vt:lpstr>Présentation PowerPoint</vt:lpstr>
      <vt:lpstr>All sources</vt:lpstr>
      <vt:lpstr>Conclusion</vt:lpstr>
      <vt:lpstr>Présentation PowerPoint</vt:lpstr>
      <vt:lpstr>Présentation PowerPoint</vt:lpstr>
    </vt:vector>
  </TitlesOfParts>
  <Company>IPGP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physics of microseismic noise generation</dc:title>
  <dc:creator>Eleonore Stutzmann</dc:creator>
  <cp:lastModifiedBy>Eleonore Stutzmann</cp:lastModifiedBy>
  <cp:revision>200</cp:revision>
  <dcterms:created xsi:type="dcterms:W3CDTF">2016-11-26T15:00:50Z</dcterms:created>
  <dcterms:modified xsi:type="dcterms:W3CDTF">2017-04-04T08:19:20Z</dcterms:modified>
</cp:coreProperties>
</file>